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_rels/notesSlide10.xml.rels" ContentType="application/vnd.openxmlformats-package.relationships+xml"/>
  <Override PartName="/ppt/notesSlides/_rels/notesSlide14.xml.rels" ContentType="application/vnd.openxmlformats-package.relationships+xml"/>
  <Override PartName="/ppt/notesSlides/_rels/notesSlide20.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9.xml.rels" ContentType="application/vnd.openxmlformats-package.relationships+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media/image31.png" ContentType="image/png"/>
  <Override PartName="/ppt/media/image7.jpeg" ContentType="image/jpeg"/>
  <Override PartName="/ppt/media/image1.png" ContentType="image/png"/>
  <Override PartName="/ppt/media/image58.png" ContentType="image/png"/>
  <Override PartName="/ppt/media/image2.png" ContentType="image/png"/>
  <Override PartName="/ppt/media/image56.jpeg" ContentType="image/jpeg"/>
  <Override PartName="/ppt/media/image51.png" ContentType="image/png"/>
  <Override PartName="/ppt/media/image9.jpeg" ContentType="image/jpeg"/>
  <Override PartName="/ppt/media/image84.jpeg" ContentType="image/jpeg"/>
  <Override PartName="/ppt/media/image59.png" ContentType="image/png"/>
  <Override PartName="/ppt/media/image3.png" ContentType="image/png"/>
  <Override PartName="/ppt/media/image45.jpeg" ContentType="image/jpeg"/>
  <Override PartName="/ppt/media/image70.png" ContentType="image/png"/>
  <Override PartName="/ppt/media/image4.png" ContentType="image/png"/>
  <Override PartName="/ppt/media/image5.jpeg" ContentType="image/jpeg"/>
  <Override PartName="/ppt/media/image57.jpeg" ContentType="image/jpeg"/>
  <Override PartName="/ppt/media/image72.png" ContentType="image/png"/>
  <Override PartName="/ppt/media/image6.png" ContentType="image/png"/>
  <Override PartName="/ppt/media/image23.jpeg" ContentType="image/jpeg"/>
  <Override PartName="/ppt/media/image74.png" ContentType="image/png"/>
  <Override PartName="/ppt/media/image8.png" ContentType="image/png"/>
  <Override PartName="/ppt/media/image10.jpeg" ContentType="image/jpeg"/>
  <Override PartName="/ppt/media/image11.jpeg" ContentType="image/jpeg"/>
  <Override PartName="/ppt/media/image18.jpeg" ContentType="image/jpeg"/>
  <Override PartName="/ppt/media/image12.png" ContentType="image/png"/>
  <Override PartName="/ppt/media/image19.png" ContentType="image/png"/>
  <Override PartName="/ppt/media/image13.jpeg" ContentType="image/jpeg"/>
  <Override PartName="/ppt/media/image14.png" ContentType="image/png"/>
  <Override PartName="/ppt/media/image39.png" ContentType="image/png"/>
  <Override PartName="/ppt/media/image15.jpeg" ContentType="image/jpeg"/>
  <Override PartName="/ppt/media/image63.jpeg" ContentType="image/jpeg"/>
  <Override PartName="/ppt/media/image16.png" ContentType="image/png"/>
  <Override PartName="/ppt/media/image17.png" ContentType="image/png"/>
  <Override PartName="/ppt/media/image40.jpeg" ContentType="image/jpeg"/>
  <Override PartName="/ppt/media/image20.png" ContentType="image/png"/>
  <Override PartName="/ppt/media/image21.png" ContentType="image/png"/>
  <Override PartName="/ppt/media/image22.png" ContentType="image/png"/>
  <Override PartName="/ppt/media/image24.png" ContentType="image/png"/>
  <Override PartName="/ppt/media/image25.jpeg" ContentType="image/jpeg"/>
  <Override PartName="/ppt/media/image64.jpeg" ContentType="image/jpeg"/>
  <Override PartName="/ppt/media/image26.png" ContentType="image/png"/>
  <Override PartName="/ppt/media/image47.png" ContentType="image/png"/>
  <Override PartName="/ppt/media/image27.jpeg" ContentType="image/jpeg"/>
  <Override PartName="/ppt/media/image53.jpeg" ContentType="image/jpeg"/>
  <Override PartName="/ppt/media/image28.png" ContentType="image/png"/>
  <Override PartName="/ppt/media/image29.jpeg" ContentType="image/jpeg"/>
  <Override PartName="/ppt/media/image32.png" ContentType="image/png"/>
  <Override PartName="/ppt/media/image30.jpeg" ContentType="image/jpeg"/>
  <Override PartName="/ppt/media/image33.png" ContentType="image/png"/>
  <Override PartName="/ppt/media/image34.png" ContentType="image/png"/>
  <Override PartName="/ppt/media/image35.png" ContentType="image/png"/>
  <Override PartName="/ppt/media/image37.jpeg" ContentType="image/jpeg"/>
  <Override PartName="/ppt/media/image65.jpeg" ContentType="image/jpeg"/>
  <Override PartName="/ppt/media/image36.png" ContentType="image/png"/>
  <Override PartName="/ppt/media/image54.jpeg" ContentType="image/jpeg"/>
  <Override PartName="/ppt/media/image38.png" ContentType="image/png"/>
  <Override PartName="/ppt/media/image41.png" ContentType="image/png"/>
  <Override PartName="/ppt/media/image42.png" ContentType="image/png"/>
  <Override PartName="/ppt/media/image43.png" ContentType="image/png"/>
  <Override PartName="/ppt/media/image44.png" ContentType="image/png"/>
  <Override PartName="/ppt/media/image46.jpeg" ContentType="image/jpeg"/>
  <Override PartName="/ppt/media/image48.png" ContentType="image/png"/>
  <Override PartName="/ppt/media/image49.png" ContentType="image/png"/>
  <Override PartName="/ppt/media/image50.png" ContentType="image/png"/>
  <Override PartName="/ppt/media/image52.jpeg" ContentType="image/jpeg"/>
  <Override PartName="/ppt/media/image55.png" ContentType="image/png"/>
  <Override PartName="/ppt/media/image60.png" ContentType="image/png"/>
  <Override PartName="/ppt/media/image61.png" ContentType="image/png"/>
  <Override PartName="/ppt/media/image62.jpeg" ContentType="image/jpeg"/>
  <Override PartName="/ppt/media/image66.jpeg" ContentType="image/jpeg"/>
  <Override PartName="/ppt/media/image67.jpeg" ContentType="image/jpeg"/>
  <Override PartName="/ppt/media/image68.png" ContentType="image/png"/>
  <Override PartName="/ppt/media/image69.png" ContentType="image/png"/>
  <Override PartName="/ppt/media/image71.jpeg" ContentType="image/jpeg"/>
  <Override PartName="/ppt/media/image73.jpeg" ContentType="image/jpeg"/>
  <Override PartName="/ppt/media/image75.png" ContentType="image/png"/>
  <Override PartName="/ppt/media/image76.jpeg" ContentType="image/jpeg"/>
  <Override PartName="/ppt/media/image77.png" ContentType="image/png"/>
  <Override PartName="/ppt/media/image78.png" ContentType="image/png"/>
  <Override PartName="/ppt/media/image79.jpeg" ContentType="image/jpeg"/>
  <Override PartName="/ppt/media/image80.png" ContentType="image/png"/>
  <Override PartName="/ppt/media/image81.png" ContentType="image/png"/>
  <Override PartName="/ppt/media/image82.png" ContentType="image/png"/>
  <Override PartName="/ppt/media/image83.png" ContentType="image/png"/>
  <Override PartName="/ppt/media/image85.png" ContentType="image/png"/>
  <Override PartName="/ppt/media/image86.jpeg" ContentType="image/jpe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jpeg" ContentType="image/jpeg"/>
  <Override PartName="/ppt/media/image93.png" ContentType="image/png"/>
  <Override PartName="/ppt/media/image9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p:spPr>
        <p:txBody>
          <a:bodyPr lIns="0" rIns="0" tIns="0" bIns="0" anchor="ctr"/>
          <a:p>
            <a:pPr algn="ctr"/>
            <a:r>
              <a:rPr b="0" lang="en-GB" sz="4400" spc="-1" strike="noStrike">
                <a:latin typeface="Arial"/>
              </a:rPr>
              <a:t>Click to move the slide</a:t>
            </a:r>
            <a:endParaRPr b="0" lang="en-GB" sz="4400" spc="-1" strike="noStrike">
              <a:latin typeface="Arial"/>
            </a:endParaRPr>
          </a:p>
        </p:txBody>
      </p:sp>
      <p:sp>
        <p:nvSpPr>
          <p:cNvPr id="153" name="PlaceHolder 2"/>
          <p:cNvSpPr>
            <a:spLocks noGrp="1"/>
          </p:cNvSpPr>
          <p:nvPr>
            <p:ph type="body"/>
          </p:nvPr>
        </p:nvSpPr>
        <p:spPr>
          <a:xfrm>
            <a:off x="756000" y="5078520"/>
            <a:ext cx="6047640" cy="4811040"/>
          </a:xfrm>
          <a:prstGeom prst="rect">
            <a:avLst/>
          </a:prstGeom>
        </p:spPr>
        <p:txBody>
          <a:bodyPr lIns="0" rIns="0" tIns="0" bIns="0"/>
          <a:p>
            <a:r>
              <a:rPr b="0" lang="en-GB" sz="2000" spc="-1" strike="noStrike">
                <a:latin typeface="Arial"/>
              </a:rPr>
              <a:t>Click to edit the notes' format</a:t>
            </a:r>
            <a:endParaRPr b="0" lang="en-GB" sz="2000" spc="-1" strike="noStrike">
              <a:latin typeface="Arial"/>
            </a:endParaRPr>
          </a:p>
        </p:txBody>
      </p:sp>
      <p:sp>
        <p:nvSpPr>
          <p:cNvPr id="154" name="PlaceHolder 3"/>
          <p:cNvSpPr>
            <a:spLocks noGrp="1"/>
          </p:cNvSpPr>
          <p:nvPr>
            <p:ph type="hdr"/>
          </p:nvPr>
        </p:nvSpPr>
        <p:spPr>
          <a:xfrm>
            <a:off x="0" y="0"/>
            <a:ext cx="3280680" cy="534240"/>
          </a:xfrm>
          <a:prstGeom prst="rect">
            <a:avLst/>
          </a:prstGeom>
        </p:spPr>
        <p:txBody>
          <a:bodyPr lIns="0" rIns="0" tIns="0" bIns="0"/>
          <a:p>
            <a:r>
              <a:rPr b="0" lang="en-GB" sz="1400" spc="-1" strike="noStrike">
                <a:latin typeface="Times New Roman"/>
              </a:rPr>
              <a:t>&lt;header&gt;</a:t>
            </a:r>
            <a:endParaRPr b="0" lang="en-GB" sz="1400" spc="-1" strike="noStrike">
              <a:latin typeface="Times New Roman"/>
            </a:endParaRPr>
          </a:p>
        </p:txBody>
      </p:sp>
      <p:sp>
        <p:nvSpPr>
          <p:cNvPr id="155" name="PlaceHolder 4"/>
          <p:cNvSpPr>
            <a:spLocks noGrp="1"/>
          </p:cNvSpPr>
          <p:nvPr>
            <p:ph type="dt"/>
          </p:nvPr>
        </p:nvSpPr>
        <p:spPr>
          <a:xfrm>
            <a:off x="4278960" y="0"/>
            <a:ext cx="3280680" cy="534240"/>
          </a:xfrm>
          <a:prstGeom prst="rect">
            <a:avLst/>
          </a:prstGeom>
        </p:spPr>
        <p:txBody>
          <a:bodyPr lIns="0" rIns="0" tIns="0" bIns="0"/>
          <a:p>
            <a:pPr algn="r"/>
            <a:r>
              <a:rPr b="0" lang="en-GB" sz="1400" spc="-1" strike="noStrike">
                <a:latin typeface="Times New Roman"/>
              </a:rPr>
              <a:t>&lt;date/time&gt;</a:t>
            </a:r>
            <a:endParaRPr b="0" lang="en-GB" sz="1400" spc="-1" strike="noStrike">
              <a:latin typeface="Times New Roman"/>
            </a:endParaRPr>
          </a:p>
        </p:txBody>
      </p:sp>
      <p:sp>
        <p:nvSpPr>
          <p:cNvPr id="156" name="PlaceHolder 5"/>
          <p:cNvSpPr>
            <a:spLocks noGrp="1"/>
          </p:cNvSpPr>
          <p:nvPr>
            <p:ph type="ftr"/>
          </p:nvPr>
        </p:nvSpPr>
        <p:spPr>
          <a:xfrm>
            <a:off x="0" y="10157400"/>
            <a:ext cx="3280680" cy="534240"/>
          </a:xfrm>
          <a:prstGeom prst="rect">
            <a:avLst/>
          </a:prstGeom>
        </p:spPr>
        <p:txBody>
          <a:bodyPr lIns="0" rIns="0" tIns="0" bIns="0" anchor="b"/>
          <a:p>
            <a:r>
              <a:rPr b="0" lang="en-GB" sz="1400" spc="-1" strike="noStrike">
                <a:latin typeface="Times New Roman"/>
              </a:rPr>
              <a:t>&lt;footer&gt;</a:t>
            </a:r>
            <a:endParaRPr b="0" lang="en-GB" sz="1400" spc="-1" strike="noStrike">
              <a:latin typeface="Times New Roman"/>
            </a:endParaRPr>
          </a:p>
        </p:txBody>
      </p:sp>
      <p:sp>
        <p:nvSpPr>
          <p:cNvPr id="157" name="PlaceHolder 6"/>
          <p:cNvSpPr>
            <a:spLocks noGrp="1"/>
          </p:cNvSpPr>
          <p:nvPr>
            <p:ph type="sldNum"/>
          </p:nvPr>
        </p:nvSpPr>
        <p:spPr>
          <a:xfrm>
            <a:off x="4278960" y="10157400"/>
            <a:ext cx="3280680" cy="534240"/>
          </a:xfrm>
          <a:prstGeom prst="rect">
            <a:avLst/>
          </a:prstGeom>
        </p:spPr>
        <p:txBody>
          <a:bodyPr lIns="0" rIns="0" tIns="0" bIns="0" anchor="b"/>
          <a:p>
            <a:pPr algn="r"/>
            <a:fld id="{4B21BC77-315B-4FE9-BE31-BE9F5EC14EDE}"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body"/>
          </p:nvPr>
        </p:nvSpPr>
        <p:spPr>
          <a:xfrm>
            <a:off x="755640" y="5145120"/>
            <a:ext cx="6045840" cy="4207680"/>
          </a:xfrm>
          <a:prstGeom prst="rect">
            <a:avLst/>
          </a:prstGeom>
        </p:spPr>
        <p:txBody>
          <a:bodyPr lIns="0" rIns="0" tIns="0" bIns="0"/>
          <a:p>
            <a:endParaRPr b="0" lang="en-GB" sz="2000" spc="-1" strike="noStrike">
              <a:latin typeface="Arial"/>
            </a:endParaRPr>
          </a:p>
        </p:txBody>
      </p:sp>
      <p:sp>
        <p:nvSpPr>
          <p:cNvPr id="342" name="CustomShape 2"/>
          <p:cNvSpPr/>
          <p:nvPr/>
        </p:nvSpPr>
        <p:spPr>
          <a:xfrm>
            <a:off x="4281480" y="10155240"/>
            <a:ext cx="3274200" cy="53388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755640" y="5145120"/>
            <a:ext cx="6045840" cy="4207680"/>
          </a:xfrm>
          <a:prstGeom prst="rect">
            <a:avLst/>
          </a:prstGeom>
        </p:spPr>
        <p:txBody>
          <a:bodyPr lIns="0" rIns="0" tIns="0" bIns="0"/>
          <a:p>
            <a:endParaRPr b="0" lang="en-GB" sz="2000" spc="-1" strike="noStrike">
              <a:latin typeface="Arial"/>
            </a:endParaRPr>
          </a:p>
        </p:txBody>
      </p:sp>
      <p:sp>
        <p:nvSpPr>
          <p:cNvPr id="344" name="CustomShape 2"/>
          <p:cNvSpPr/>
          <p:nvPr/>
        </p:nvSpPr>
        <p:spPr>
          <a:xfrm>
            <a:off x="4281480" y="10155240"/>
            <a:ext cx="3274200" cy="53388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755640" y="5145120"/>
            <a:ext cx="6045840" cy="4207680"/>
          </a:xfrm>
          <a:prstGeom prst="rect">
            <a:avLst/>
          </a:prstGeom>
        </p:spPr>
        <p:txBody>
          <a:bodyPr lIns="0" rIns="0" tIns="0" bIns="0"/>
          <a:p>
            <a:endParaRPr b="0" lang="en-GB" sz="2000" spc="-1" strike="noStrike">
              <a:latin typeface="Arial"/>
            </a:endParaRPr>
          </a:p>
        </p:txBody>
      </p:sp>
      <p:sp>
        <p:nvSpPr>
          <p:cNvPr id="346" name="CustomShape 2"/>
          <p:cNvSpPr/>
          <p:nvPr/>
        </p:nvSpPr>
        <p:spPr>
          <a:xfrm>
            <a:off x="4281480" y="10155240"/>
            <a:ext cx="3274200" cy="53388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755640" y="5145120"/>
            <a:ext cx="6045840" cy="4207680"/>
          </a:xfrm>
          <a:prstGeom prst="rect">
            <a:avLst/>
          </a:prstGeom>
        </p:spPr>
        <p:txBody>
          <a:bodyPr lIns="0" rIns="0" tIns="0" bIns="0"/>
          <a:p>
            <a:endParaRPr b="0" lang="en-GB" sz="2000" spc="-1" strike="noStrike">
              <a:latin typeface="Arial"/>
            </a:endParaRPr>
          </a:p>
        </p:txBody>
      </p:sp>
      <p:sp>
        <p:nvSpPr>
          <p:cNvPr id="348" name="CustomShape 2"/>
          <p:cNvSpPr/>
          <p:nvPr/>
        </p:nvSpPr>
        <p:spPr>
          <a:xfrm>
            <a:off x="4281480" y="10155240"/>
            <a:ext cx="3274200" cy="533880"/>
          </a:xfrm>
          <a:prstGeom prst="rect">
            <a:avLst/>
          </a:prstGeom>
          <a:noFill/>
          <a:ln>
            <a:noFill/>
          </a:ln>
        </p:spPr>
        <p:style>
          <a:lnRef idx="0"/>
          <a:fillRef idx="0"/>
          <a:effectRef idx="0"/>
          <a:fontRef idx="minor"/>
        </p:style>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body"/>
          </p:nvPr>
        </p:nvSpPr>
        <p:spPr>
          <a:xfrm>
            <a:off x="755640" y="5145120"/>
            <a:ext cx="6045840" cy="4207680"/>
          </a:xfrm>
          <a:prstGeom prst="rect">
            <a:avLst/>
          </a:prstGeom>
        </p:spPr>
        <p:txBody>
          <a:bodyPr lIns="0" rIns="0" tIns="0" bIns="0"/>
          <a:p>
            <a:endParaRPr b="0" lang="en-GB" sz="2000" spc="-1" strike="noStrike">
              <a:latin typeface="Arial"/>
            </a:endParaRPr>
          </a:p>
        </p:txBody>
      </p:sp>
      <p:sp>
        <p:nvSpPr>
          <p:cNvPr id="350" name="CustomShape 2"/>
          <p:cNvSpPr/>
          <p:nvPr/>
        </p:nvSpPr>
        <p:spPr>
          <a:xfrm>
            <a:off x="4281480" y="10155240"/>
            <a:ext cx="3274200" cy="533880"/>
          </a:xfrm>
          <a:prstGeom prst="rect">
            <a:avLst/>
          </a:pr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body"/>
          </p:nvPr>
        </p:nvSpPr>
        <p:spPr>
          <a:xfrm>
            <a:off x="755640" y="5145120"/>
            <a:ext cx="6045840" cy="4207680"/>
          </a:xfrm>
          <a:prstGeom prst="rect">
            <a:avLst/>
          </a:prstGeom>
        </p:spPr>
        <p:txBody>
          <a:bodyPr lIns="0" rIns="0" tIns="0" bIns="0"/>
          <a:p>
            <a:endParaRPr b="0" lang="en-GB" sz="2000" spc="-1" strike="noStrike">
              <a:latin typeface="Arial"/>
            </a:endParaRPr>
          </a:p>
        </p:txBody>
      </p:sp>
      <p:sp>
        <p:nvSpPr>
          <p:cNvPr id="352" name="CustomShape 2"/>
          <p:cNvSpPr/>
          <p:nvPr/>
        </p:nvSpPr>
        <p:spPr>
          <a:xfrm>
            <a:off x="4281480" y="10155240"/>
            <a:ext cx="3274200" cy="53388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GB"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en-GB"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GB"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GB"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en-GB"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GB"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GB"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GB"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GB"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080" cy="1144440"/>
          </a:xfrm>
          <a:prstGeom prst="rect">
            <a:avLst/>
          </a:prstGeom>
        </p:spPr>
        <p:txBody>
          <a:bodyPr lIns="0" rIns="0" tIns="0" bIns="0" anchor="ctr"/>
          <a:p>
            <a:r>
              <a:rPr b="0" lang="en-GB" sz="1800" spc="-1" strike="noStrike">
                <a:latin typeface="Arial"/>
              </a:rPr>
              <a:t>Click to edit the title text format</a:t>
            </a:r>
            <a:endParaRPr b="0" lang="en-GB" sz="18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p>
            <a:pPr algn="ctr"/>
            <a:r>
              <a:rPr b="0" lang="en-GB" sz="4400" spc="-1" strike="noStrike">
                <a:latin typeface="Arial"/>
              </a:rPr>
              <a:t>Click to edit the title text format</a:t>
            </a:r>
            <a:endParaRPr b="0" lang="en-GB"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25.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25.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slideLayout" Target="../slideLayouts/slideLayout25.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jpeg"/><Relationship Id="rId3" Type="http://schemas.openxmlformats.org/officeDocument/2006/relationships/slideLayout" Target="../slideLayouts/slideLayout25.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5.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25.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jpeg"/><Relationship Id="rId3"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jpeg"/><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image" Target="../media/image57.jpeg"/><Relationship Id="rId4"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hyperlink" Target="https://www.rvo.nl/subsidies-financiering/cek22" TargetMode="External"/><Relationship Id="rId2"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jpeg"/><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jpeg"/><Relationship Id="rId6" Type="http://schemas.openxmlformats.org/officeDocument/2006/relationships/image" Target="../media/image67.jpeg"/><Relationship Id="rId7" Type="http://schemas.openxmlformats.org/officeDocument/2006/relationships/image" Target="../media/image68.png"/><Relationship Id="rId8"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png"/><Relationship Id="rId3"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image" Target="../media/image72.png"/><Relationship Id="rId3"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image" Target="../media/image77.png"/><Relationship Id="rId3" Type="http://schemas.openxmlformats.org/officeDocument/2006/relationships/image" Target="../media/image78.png"/><Relationship Id="rId4" Type="http://schemas.openxmlformats.org/officeDocument/2006/relationships/slideLayout" Target="../slideLayouts/slideLayout37.xml"/>
</Relationships>
</file>

<file path=ppt/slides/_rels/slide43.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image" Target="../media/image80.png"/><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slideLayout" Target="../slideLayouts/slideLayout37.xml"/>
</Relationships>
</file>

<file path=ppt/slides/_rels/slide44.xml.rels><?xml version="1.0" encoding="UTF-8"?>
<Relationships xmlns="http://schemas.openxmlformats.org/package/2006/relationships"><Relationship Id="rId1" Type="http://schemas.openxmlformats.org/officeDocument/2006/relationships/image" Target="../media/image84.jpeg"/><Relationship Id="rId2" Type="http://schemas.openxmlformats.org/officeDocument/2006/relationships/image" Target="../media/image85.png"/><Relationship Id="rId3" Type="http://schemas.openxmlformats.org/officeDocument/2006/relationships/slideLayout" Target="../slideLayouts/slideLayout37.xml"/>
</Relationships>
</file>

<file path=ppt/slides/_rels/slide45.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slideLayout" Target="../slideLayouts/slideLayout37.xml"/>
</Relationships>
</file>

<file path=ppt/slides/_rels/slide46.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37.xml"/>
</Relationships>
</file>

<file path=ppt/slides/_rels/slide47.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image" Target="../media/image93.png"/><Relationship Id="rId3" Type="http://schemas.openxmlformats.org/officeDocument/2006/relationships/slideLayout" Target="../slideLayouts/slideLayout37.xml"/>
</Relationships>
</file>

<file path=ppt/slides/_rels/slide48.xml.rels><?xml version="1.0" encoding="UTF-8"?>
<Relationships xmlns="http://schemas.openxmlformats.org/package/2006/relationships"><Relationship Id="rId1" Type="http://schemas.openxmlformats.org/officeDocument/2006/relationships/image" Target="../media/image94.jpe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800000" y="170208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7200" spc="-1" strike="noStrike">
                <a:solidFill>
                  <a:srgbClr val="000000"/>
                </a:solidFill>
                <a:latin typeface="Calibri Light"/>
                <a:ea typeface="DejaVu Sans"/>
              </a:rPr>
              <a:t>WELKOM</a:t>
            </a:r>
            <a:endParaRPr b="0" lang="en-GB" sz="7200" spc="-1" strike="noStrike">
              <a:latin typeface="Arial"/>
            </a:endParaRPr>
          </a:p>
        </p:txBody>
      </p:sp>
      <p:sp>
        <p:nvSpPr>
          <p:cNvPr id="159" name="CustomShape 2"/>
          <p:cNvSpPr/>
          <p:nvPr/>
        </p:nvSpPr>
        <p:spPr>
          <a:xfrm>
            <a:off x="792000" y="1728000"/>
            <a:ext cx="10510920" cy="4346640"/>
          </a:xfrm>
          <a:prstGeom prst="rect">
            <a:avLst/>
          </a:prstGeom>
          <a:noFill/>
          <a:ln>
            <a:noFill/>
          </a:ln>
        </p:spPr>
        <p:style>
          <a:lnRef idx="0"/>
          <a:fillRef idx="0"/>
          <a:effectRef idx="0"/>
          <a:fontRef idx="minor"/>
        </p:style>
      </p:sp>
      <p:pic>
        <p:nvPicPr>
          <p:cNvPr id="160" name="" descr=""/>
          <p:cNvPicPr/>
          <p:nvPr/>
        </p:nvPicPr>
        <p:blipFill>
          <a:blip r:embed="rId1"/>
          <a:stretch/>
        </p:blipFill>
        <p:spPr>
          <a:xfrm>
            <a:off x="5560200" y="1175040"/>
            <a:ext cx="6216120" cy="520128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Werkingsprincipe warmtepomp</a:t>
            </a:r>
            <a:endParaRPr b="0" lang="en-GB" sz="3600" spc="-1" strike="noStrike">
              <a:latin typeface="Arial"/>
            </a:endParaRPr>
          </a:p>
        </p:txBody>
      </p:sp>
      <p:pic>
        <p:nvPicPr>
          <p:cNvPr id="196" name="Afbeelding 6" descr=""/>
          <p:cNvPicPr/>
          <p:nvPr/>
        </p:nvPicPr>
        <p:blipFill>
          <a:blip r:embed="rId1"/>
          <a:stretch/>
        </p:blipFill>
        <p:spPr>
          <a:xfrm>
            <a:off x="10524960" y="546120"/>
            <a:ext cx="1234080" cy="963720"/>
          </a:xfrm>
          <a:prstGeom prst="rect">
            <a:avLst/>
          </a:prstGeom>
          <a:ln>
            <a:noFill/>
          </a:ln>
        </p:spPr>
      </p:pic>
      <p:pic>
        <p:nvPicPr>
          <p:cNvPr id="197" name="Afbeelding 3" descr=""/>
          <p:cNvPicPr/>
          <p:nvPr/>
        </p:nvPicPr>
        <p:blipFill>
          <a:blip r:embed="rId2"/>
          <a:stretch/>
        </p:blipFill>
        <p:spPr>
          <a:xfrm>
            <a:off x="838080" y="1688400"/>
            <a:ext cx="9996840" cy="462924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Rendement warmtepomp</a:t>
            </a:r>
            <a:endParaRPr b="0" lang="en-GB" sz="3600" spc="-1" strike="noStrike">
              <a:latin typeface="Arial"/>
            </a:endParaRPr>
          </a:p>
        </p:txBody>
      </p:sp>
      <p:sp>
        <p:nvSpPr>
          <p:cNvPr id="199"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prestatie van een warmtepomp wordt weergegeven in de </a:t>
            </a:r>
            <a:r>
              <a:rPr b="0" i="1" lang="en-GB" sz="2400" spc="-1" strike="noStrike">
                <a:solidFill>
                  <a:srgbClr val="000000"/>
                </a:solidFill>
                <a:latin typeface="Calibri Light"/>
                <a:ea typeface="DejaVu Sans"/>
              </a:rPr>
              <a:t>coefficient of performance </a:t>
            </a:r>
            <a:r>
              <a:rPr b="0" lang="en-GB" sz="2400" spc="-1" strike="noStrike">
                <a:solidFill>
                  <a:srgbClr val="000000"/>
                </a:solidFill>
                <a:latin typeface="Calibri Light"/>
                <a:ea typeface="DejaVu Sans"/>
              </a:rPr>
              <a:t>(COP) </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Dit is een maat voor de hoeveelheid warmte die een warmtepomp kan leveren per verbruikte kWh.</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in de technische documentatie genoemde waarde is bepaald onder gestandaardiseerde omstandigheden</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waarde is afhankelijk van externe omstandigheden, zoals temperatuur van de bron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Wat belangrijker is, is het rendement over het stookseizoen: de </a:t>
            </a:r>
            <a:r>
              <a:rPr b="0" i="1" lang="en-GB" sz="2400" spc="-1" strike="noStrike">
                <a:solidFill>
                  <a:srgbClr val="000000"/>
                </a:solidFill>
                <a:latin typeface="Calibri Light"/>
                <a:ea typeface="DejaVu Sans"/>
              </a:rPr>
              <a:t>Seasonal Performance Factor</a:t>
            </a:r>
            <a:r>
              <a:rPr b="0" lang="en-GB" sz="2400" spc="-1" strike="noStrike">
                <a:solidFill>
                  <a:srgbClr val="000000"/>
                </a:solidFill>
                <a:latin typeface="Calibri Light"/>
                <a:ea typeface="DejaVu Sans"/>
              </a:rPr>
              <a:t> (SPF).  Dit is opbrengst gemiddeld over het stookseizoen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Om het energiegebruik van de warmtepomp te bereken is de SPF een betere grootheid omdat deze dichter bij de praktijksituatie ligt</a:t>
            </a:r>
            <a:endParaRPr b="0" lang="en-GB" sz="2400" spc="-1" strike="noStrike">
              <a:latin typeface="Arial"/>
            </a:endParaRPr>
          </a:p>
        </p:txBody>
      </p:sp>
      <p:pic>
        <p:nvPicPr>
          <p:cNvPr id="200" name="Afbeelding 6" descr=""/>
          <p:cNvPicPr/>
          <p:nvPr/>
        </p:nvPicPr>
        <p:blipFill>
          <a:blip r:embed="rId1"/>
          <a:stretch/>
        </p:blipFill>
        <p:spPr>
          <a:xfrm>
            <a:off x="10524960" y="546120"/>
            <a:ext cx="1234080" cy="96372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Prestatie hangt af van veel factoren</a:t>
            </a:r>
            <a:endParaRPr b="0" lang="en-GB" sz="3600" spc="-1" strike="noStrike">
              <a:latin typeface="Arial"/>
            </a:endParaRPr>
          </a:p>
        </p:txBody>
      </p:sp>
      <p:sp>
        <p:nvSpPr>
          <p:cNvPr id="202"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Voldoet de woning aan de bouwkundige eisen?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Is de vloerverwarming aangebracht als ontworpen?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Is de bron voldoende groot ontworpen en aangebracht?</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Is de warmtepomp hydraulisch goed aangesloten?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Hoe is de warmtepomp in bedrijf gesteld en ingeregeld?</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Hoe gaat de gebruiker met de warmtepomp om? </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Wordt er veel warm tapwater gebruikt?</a:t>
            </a:r>
            <a:endParaRPr b="0" lang="en-GB" sz="2400" spc="-1" strike="noStrike">
              <a:latin typeface="Arial"/>
            </a:endParaRPr>
          </a:p>
        </p:txBody>
      </p:sp>
      <p:pic>
        <p:nvPicPr>
          <p:cNvPr id="203" name="Afbeelding 6" descr=""/>
          <p:cNvPicPr/>
          <p:nvPr/>
        </p:nvPicPr>
        <p:blipFill>
          <a:blip r:embed="rId1"/>
          <a:stretch/>
        </p:blipFill>
        <p:spPr>
          <a:xfrm>
            <a:off x="10524960" y="546120"/>
            <a:ext cx="1234080" cy="96372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Types warmtepompen</a:t>
            </a:r>
            <a:endParaRPr b="0" lang="en-GB" sz="3600" spc="-1" strike="noStrike">
              <a:latin typeface="Arial"/>
            </a:endParaRPr>
          </a:p>
        </p:txBody>
      </p:sp>
      <p:sp>
        <p:nvSpPr>
          <p:cNvPr id="205"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Bodem-water warmtepomp</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Water-water warmtepomp</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Lucht-water warmtepomp</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Lucht-lucht warmtepomp (wordt verder niet behandeld)</a:t>
            </a:r>
            <a:endParaRPr b="0" lang="en-GB" sz="2400" spc="-1" strike="noStrike">
              <a:latin typeface="Arial"/>
            </a:endParaRPr>
          </a:p>
        </p:txBody>
      </p:sp>
      <p:pic>
        <p:nvPicPr>
          <p:cNvPr id="206" name="Afbeelding 6" descr=""/>
          <p:cNvPicPr/>
          <p:nvPr/>
        </p:nvPicPr>
        <p:blipFill>
          <a:blip r:embed="rId1"/>
          <a:stretch/>
        </p:blipFill>
        <p:spPr>
          <a:xfrm>
            <a:off x="10524960" y="546120"/>
            <a:ext cx="1234080" cy="96372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Bodem-water warmtepomp (gesloten systeem)</a:t>
            </a:r>
            <a:endParaRPr b="0" lang="en-GB" sz="3600" spc="-1" strike="noStrike">
              <a:latin typeface="Arial"/>
            </a:endParaRPr>
          </a:p>
        </p:txBody>
      </p:sp>
      <p:pic>
        <p:nvPicPr>
          <p:cNvPr id="208" name="Afbeelding 6" descr=""/>
          <p:cNvPicPr/>
          <p:nvPr/>
        </p:nvPicPr>
        <p:blipFill>
          <a:blip r:embed="rId1"/>
          <a:stretch/>
        </p:blipFill>
        <p:spPr>
          <a:xfrm>
            <a:off x="10524960" y="546120"/>
            <a:ext cx="1234080" cy="963720"/>
          </a:xfrm>
          <a:prstGeom prst="rect">
            <a:avLst/>
          </a:prstGeom>
          <a:ln>
            <a:noFill/>
          </a:ln>
        </p:spPr>
      </p:pic>
      <p:pic>
        <p:nvPicPr>
          <p:cNvPr id="209" name="Afbeelding 2" descr=""/>
          <p:cNvPicPr/>
          <p:nvPr/>
        </p:nvPicPr>
        <p:blipFill>
          <a:blip r:embed="rId2"/>
          <a:stretch/>
        </p:blipFill>
        <p:spPr>
          <a:xfrm>
            <a:off x="838080" y="1478880"/>
            <a:ext cx="10696680" cy="501156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Water-water warmtepomp</a:t>
            </a:r>
            <a:endParaRPr b="0" lang="en-GB" sz="3600" spc="-1" strike="noStrike">
              <a:latin typeface="Arial"/>
            </a:endParaRPr>
          </a:p>
        </p:txBody>
      </p:sp>
      <p:pic>
        <p:nvPicPr>
          <p:cNvPr id="211" name="Afbeelding 6" descr=""/>
          <p:cNvPicPr/>
          <p:nvPr/>
        </p:nvPicPr>
        <p:blipFill>
          <a:blip r:embed="rId1"/>
          <a:stretch/>
        </p:blipFill>
        <p:spPr>
          <a:xfrm>
            <a:off x="10524960" y="546120"/>
            <a:ext cx="1234080" cy="963720"/>
          </a:xfrm>
          <a:prstGeom prst="rect">
            <a:avLst/>
          </a:prstGeom>
          <a:ln>
            <a:noFill/>
          </a:ln>
        </p:spPr>
      </p:pic>
      <p:pic>
        <p:nvPicPr>
          <p:cNvPr id="212" name="Afbeelding 3" descr=""/>
          <p:cNvPicPr/>
          <p:nvPr/>
        </p:nvPicPr>
        <p:blipFill>
          <a:blip r:embed="rId2"/>
          <a:stretch/>
        </p:blipFill>
        <p:spPr>
          <a:xfrm>
            <a:off x="3709440" y="1512360"/>
            <a:ext cx="4767840" cy="470700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Lucht-water warmtepomp</a:t>
            </a:r>
            <a:endParaRPr b="0" lang="en-GB" sz="3600" spc="-1" strike="noStrike">
              <a:latin typeface="Arial"/>
            </a:endParaRPr>
          </a:p>
        </p:txBody>
      </p:sp>
      <p:pic>
        <p:nvPicPr>
          <p:cNvPr id="214" name="Afbeelding 6" descr=""/>
          <p:cNvPicPr/>
          <p:nvPr/>
        </p:nvPicPr>
        <p:blipFill>
          <a:blip r:embed="rId1"/>
          <a:stretch/>
        </p:blipFill>
        <p:spPr>
          <a:xfrm>
            <a:off x="10524960" y="546120"/>
            <a:ext cx="1234080" cy="963720"/>
          </a:xfrm>
          <a:prstGeom prst="rect">
            <a:avLst/>
          </a:prstGeom>
          <a:ln>
            <a:noFill/>
          </a:ln>
        </p:spPr>
      </p:pic>
      <p:pic>
        <p:nvPicPr>
          <p:cNvPr id="215" name="Afbeelding 3" descr=""/>
          <p:cNvPicPr/>
          <p:nvPr/>
        </p:nvPicPr>
        <p:blipFill>
          <a:blip r:embed="rId2"/>
          <a:stretch/>
        </p:blipFill>
        <p:spPr>
          <a:xfrm>
            <a:off x="3578760" y="1594440"/>
            <a:ext cx="5029560" cy="4896000"/>
          </a:xfrm>
          <a:prstGeom prst="rect">
            <a:avLst/>
          </a:prstGeom>
          <a:ln>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3600" spc="-1" strike="noStrike">
                <a:solidFill>
                  <a:srgbClr val="000000"/>
                </a:solidFill>
                <a:latin typeface="Calibri Light"/>
                <a:ea typeface="DejaVu Sans"/>
              </a:rPr>
              <a:t>in combinatie met PVT zonnecollector</a:t>
            </a:r>
            <a:endParaRPr b="0" lang="en-GB" sz="3600" spc="-1" strike="noStrike">
              <a:latin typeface="Arial"/>
            </a:endParaRPr>
          </a:p>
        </p:txBody>
      </p:sp>
      <p:pic>
        <p:nvPicPr>
          <p:cNvPr id="217" name="Afbeelding 5" descr=""/>
          <p:cNvPicPr/>
          <p:nvPr/>
        </p:nvPicPr>
        <p:blipFill>
          <a:blip r:embed="rId1"/>
          <a:stretch/>
        </p:blipFill>
        <p:spPr>
          <a:xfrm>
            <a:off x="10524960" y="546480"/>
            <a:ext cx="1234080" cy="963720"/>
          </a:xfrm>
          <a:prstGeom prst="rect">
            <a:avLst/>
          </a:prstGeom>
          <a:ln>
            <a:noFill/>
          </a:ln>
        </p:spPr>
      </p:pic>
      <p:pic>
        <p:nvPicPr>
          <p:cNvPr id="218" name="" descr=""/>
          <p:cNvPicPr/>
          <p:nvPr/>
        </p:nvPicPr>
        <p:blipFill>
          <a:blip r:embed="rId2"/>
          <a:stretch/>
        </p:blipFill>
        <p:spPr>
          <a:xfrm>
            <a:off x="504000" y="1584000"/>
            <a:ext cx="5709960" cy="3688920"/>
          </a:xfrm>
          <a:prstGeom prst="rect">
            <a:avLst/>
          </a:prstGeom>
          <a:ln>
            <a:noFill/>
          </a:ln>
        </p:spPr>
      </p:pic>
      <p:pic>
        <p:nvPicPr>
          <p:cNvPr id="219" name="" descr=""/>
          <p:cNvPicPr/>
          <p:nvPr/>
        </p:nvPicPr>
        <p:blipFill>
          <a:blip r:embed="rId3"/>
          <a:stretch/>
        </p:blipFill>
        <p:spPr>
          <a:xfrm>
            <a:off x="6336000" y="2476080"/>
            <a:ext cx="5654160" cy="400320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Regeling</a:t>
            </a:r>
            <a:endParaRPr b="0" lang="en-GB" sz="3600" spc="-1" strike="noStrike">
              <a:latin typeface="Arial"/>
            </a:endParaRPr>
          </a:p>
        </p:txBody>
      </p:sp>
      <p:sp>
        <p:nvSpPr>
          <p:cNvPr id="221"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Doorsnee warmtepomp wordt weersafhankelijk geregeld (stooklijn)</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Goede afstelling met stooklijn levert overal gewenste binnentemperatuur</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Mogelijke verstoringen door interne warmtelast (mensen/apparaten),  zoninstraling of openstaande deuren/tocht/kieren</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Maar mogelijk ook additionele ventilatie door WTW</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Optioneel is binnentemperatuurregeling, eventueel zelfs per ruimte</a:t>
            </a:r>
            <a:endParaRPr b="0" lang="en-GB" sz="2400" spc="-1" strike="noStrike">
              <a:latin typeface="Arial"/>
            </a:endParaRPr>
          </a:p>
        </p:txBody>
      </p:sp>
      <p:pic>
        <p:nvPicPr>
          <p:cNvPr id="222" name="Afbeelding 6" descr=""/>
          <p:cNvPicPr/>
          <p:nvPr/>
        </p:nvPicPr>
        <p:blipFill>
          <a:blip r:embed="rId1"/>
          <a:stretch/>
        </p:blipFill>
        <p:spPr>
          <a:xfrm>
            <a:off x="10524960" y="546120"/>
            <a:ext cx="1234080" cy="96372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Stooklijn - basis</a:t>
            </a:r>
            <a:endParaRPr b="0" lang="en-GB" sz="3600" spc="-1" strike="noStrike">
              <a:latin typeface="Arial"/>
            </a:endParaRPr>
          </a:p>
        </p:txBody>
      </p:sp>
      <p:pic>
        <p:nvPicPr>
          <p:cNvPr id="224" name="Afbeelding 6" descr=""/>
          <p:cNvPicPr/>
          <p:nvPr/>
        </p:nvPicPr>
        <p:blipFill>
          <a:blip r:embed="rId1"/>
          <a:stretch/>
        </p:blipFill>
        <p:spPr>
          <a:xfrm>
            <a:off x="10524960" y="546120"/>
            <a:ext cx="1234080" cy="963720"/>
          </a:xfrm>
          <a:prstGeom prst="rect">
            <a:avLst/>
          </a:prstGeom>
          <a:ln>
            <a:noFill/>
          </a:ln>
        </p:spPr>
      </p:pic>
      <p:pic>
        <p:nvPicPr>
          <p:cNvPr id="225" name="Afbeelding 5" descr=""/>
          <p:cNvPicPr/>
          <p:nvPr/>
        </p:nvPicPr>
        <p:blipFill>
          <a:blip r:embed="rId2"/>
          <a:stretch/>
        </p:blipFill>
        <p:spPr>
          <a:xfrm>
            <a:off x="2241720" y="1549080"/>
            <a:ext cx="7703640" cy="4941360"/>
          </a:xfrm>
          <a:prstGeom prst="rect">
            <a:avLst/>
          </a:prstGeom>
          <a:ln>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Programma van vanavond</a:t>
            </a:r>
            <a:endParaRPr b="0" lang="en-GB" sz="4400" spc="-1" strike="noStrike">
              <a:latin typeface="Arial"/>
            </a:endParaRPr>
          </a:p>
        </p:txBody>
      </p:sp>
      <p:sp>
        <p:nvSpPr>
          <p:cNvPr id="162" name="CustomShape 2"/>
          <p:cNvSpPr/>
          <p:nvPr/>
        </p:nvSpPr>
        <p:spPr>
          <a:xfrm>
            <a:off x="609480" y="3463920"/>
            <a:ext cx="10971360" cy="1143720"/>
          </a:xfrm>
          <a:prstGeom prst="rect">
            <a:avLst/>
          </a:prstGeom>
          <a:noFill/>
          <a:ln>
            <a:noFill/>
          </a:ln>
        </p:spPr>
        <p:style>
          <a:lnRef idx="0"/>
          <a:fillRef idx="0"/>
          <a:effectRef idx="0"/>
          <a:fontRef idx="minor"/>
        </p:style>
        <p:txBody>
          <a:bodyPr lIns="0" rIns="0" tIns="0" bIns="0" anchor="ctr"/>
          <a:p>
            <a:pPr>
              <a:lnSpc>
                <a:spcPct val="90000"/>
              </a:lnSpc>
              <a:spcBef>
                <a:spcPts val="1001"/>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Even voorstellen</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Deel 1: Warmtepomp (Gerard)</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Hoe werkt een warmtepomp?</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Welke keuzes heb ik?</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Hoeveel stroom verbruik je?</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Onderhoudscontract?</a:t>
            </a:r>
            <a:endParaRPr b="0" lang="en-GB" sz="2800" spc="-1" strike="noStrike">
              <a:latin typeface="Arial"/>
            </a:endParaRPr>
          </a:p>
          <a:p>
            <a:pPr marL="457200">
              <a:lnSpc>
                <a:spcPct val="90000"/>
              </a:lnSpc>
              <a:spcBef>
                <a:spcPts val="1001"/>
              </a:spcBef>
            </a:pPr>
            <a:r>
              <a:rPr b="1" lang="en-GB" sz="2800" spc="-1" strike="noStrike">
                <a:solidFill>
                  <a:srgbClr val="000000"/>
                </a:solidFill>
                <a:latin typeface="Calibri Light"/>
                <a:ea typeface="DejaVu Sans"/>
              </a:rPr>
              <a:t>Pauze</a:t>
            </a:r>
            <a:endParaRPr b="0" lang="en-GB" sz="2800" spc="-1" strike="noStrike">
              <a:latin typeface="Arial"/>
            </a:endParaRPr>
          </a:p>
          <a:p>
            <a:pPr marL="457200">
              <a:lnSpc>
                <a:spcPct val="90000"/>
              </a:lnSpc>
              <a:spcBef>
                <a:spcPts val="1001"/>
              </a:spcBef>
            </a:pPr>
            <a:r>
              <a:rPr b="0" lang="en-GB" sz="2800" spc="-1" strike="noStrike">
                <a:solidFill>
                  <a:srgbClr val="000000"/>
                </a:solidFill>
                <a:latin typeface="Calibri Light"/>
                <a:ea typeface="DejaVu Sans"/>
              </a:rPr>
              <a:t>Deel 2: Actualiteiten rondom energie (Stefan)</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Besparen</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Overheidsingrijpen / prijsplafond</a:t>
            </a:r>
            <a:endParaRPr b="0" lang="en-GB" sz="2800" spc="-1" strike="noStrike">
              <a:latin typeface="Arial"/>
            </a:endParaRPr>
          </a:p>
          <a:p>
            <a:pPr marL="457200">
              <a:lnSpc>
                <a:spcPct val="90000"/>
              </a:lnSpc>
              <a:spcBef>
                <a:spcPts val="499"/>
              </a:spcBef>
            </a:pPr>
            <a:r>
              <a:rPr b="0" lang="en-GB" sz="2800" spc="-1" strike="noStrike">
                <a:solidFill>
                  <a:srgbClr val="000000"/>
                </a:solidFill>
                <a:latin typeface="Calibri Light"/>
                <a:ea typeface="DejaVu Sans"/>
              </a:rPr>
              <a:t>	</a:t>
            </a:r>
            <a:r>
              <a:rPr b="0" lang="en-GB" sz="2800" spc="-1" strike="noStrike">
                <a:solidFill>
                  <a:srgbClr val="000000"/>
                </a:solidFill>
                <a:latin typeface="Calibri Light"/>
                <a:ea typeface="DejaVu Sans"/>
              </a:rPr>
              <a:t>Overige ontwikkelingen</a:t>
            </a:r>
            <a:endParaRPr b="0" lang="en-GB" sz="2800" spc="-1" strike="noStrike">
              <a:latin typeface="Arial"/>
            </a:endParaRPr>
          </a:p>
        </p:txBody>
      </p:sp>
      <p:pic>
        <p:nvPicPr>
          <p:cNvPr id="163" name="Afbeelding 5" descr=""/>
          <p:cNvPicPr/>
          <p:nvPr/>
        </p:nvPicPr>
        <p:blipFill>
          <a:blip r:embed="rId1"/>
          <a:stretch/>
        </p:blipFill>
        <p:spPr>
          <a:xfrm>
            <a:off x="10524960" y="546480"/>
            <a:ext cx="1234080" cy="9637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Stooklijn - aanpassingen</a:t>
            </a:r>
            <a:endParaRPr b="0" lang="en-GB" sz="3600" spc="-1" strike="noStrike">
              <a:latin typeface="Arial"/>
            </a:endParaRPr>
          </a:p>
        </p:txBody>
      </p:sp>
      <p:pic>
        <p:nvPicPr>
          <p:cNvPr id="227" name="Afbeelding 6" descr=""/>
          <p:cNvPicPr/>
          <p:nvPr/>
        </p:nvPicPr>
        <p:blipFill>
          <a:blip r:embed="rId1"/>
          <a:stretch/>
        </p:blipFill>
        <p:spPr>
          <a:xfrm>
            <a:off x="10524960" y="546120"/>
            <a:ext cx="1234080" cy="963720"/>
          </a:xfrm>
          <a:prstGeom prst="rect">
            <a:avLst/>
          </a:prstGeom>
          <a:ln>
            <a:noFill/>
          </a:ln>
        </p:spPr>
      </p:pic>
      <p:pic>
        <p:nvPicPr>
          <p:cNvPr id="228" name="Afbeelding 2" descr=""/>
          <p:cNvPicPr/>
          <p:nvPr/>
        </p:nvPicPr>
        <p:blipFill>
          <a:blip r:embed="rId2"/>
          <a:stretch/>
        </p:blipFill>
        <p:spPr>
          <a:xfrm>
            <a:off x="1634400" y="1396800"/>
            <a:ext cx="8918280" cy="4912560"/>
          </a:xfrm>
          <a:prstGeom prst="rect">
            <a:avLst/>
          </a:prstGeom>
          <a:ln>
            <a:noFill/>
          </a:ln>
        </p:spPr>
      </p:pic>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Naregeling</a:t>
            </a:r>
            <a:endParaRPr b="0" lang="en-GB" sz="3600" spc="-1" strike="noStrike">
              <a:latin typeface="Arial"/>
            </a:endParaRPr>
          </a:p>
        </p:txBody>
      </p:sp>
      <p:sp>
        <p:nvSpPr>
          <p:cNvPr id="230" name="CustomShape 2"/>
          <p:cNvSpPr/>
          <p:nvPr/>
        </p:nvSpPr>
        <p:spPr>
          <a:xfrm>
            <a:off x="838080" y="1825560"/>
            <a:ext cx="646344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woonkamer is doorgaans de open groep, waarop de warmtepomp regelt</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 overige ruimten gaan hier in mee, in beginsel via een vaste regeling, </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Als er geen of een enkele naregeling is, blijven de overige vertrekken ook verwarmen als de woonkamer verwarmt</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Individuele naregeling kan de warmtetoevoer naar vertrekken beperken en/of afsluiten</a:t>
            </a:r>
            <a:endParaRPr b="0" lang="en-GB" sz="2400" spc="-1" strike="noStrike">
              <a:latin typeface="Arial"/>
            </a:endParaRPr>
          </a:p>
        </p:txBody>
      </p:sp>
      <p:pic>
        <p:nvPicPr>
          <p:cNvPr id="231" name="Afbeelding 6" descr=""/>
          <p:cNvPicPr/>
          <p:nvPr/>
        </p:nvPicPr>
        <p:blipFill>
          <a:blip r:embed="rId1"/>
          <a:stretch/>
        </p:blipFill>
        <p:spPr>
          <a:xfrm>
            <a:off x="10524960" y="546120"/>
            <a:ext cx="1234080" cy="963720"/>
          </a:xfrm>
          <a:prstGeom prst="rect">
            <a:avLst/>
          </a:prstGeom>
          <a:ln>
            <a:noFill/>
          </a:ln>
        </p:spPr>
      </p:pic>
      <p:pic>
        <p:nvPicPr>
          <p:cNvPr id="232" name="Afbeelding 2" descr=""/>
          <p:cNvPicPr/>
          <p:nvPr/>
        </p:nvPicPr>
        <p:blipFill>
          <a:blip r:embed="rId2"/>
          <a:stretch/>
        </p:blipFill>
        <p:spPr>
          <a:xfrm>
            <a:off x="7610040" y="2427120"/>
            <a:ext cx="4149000" cy="287748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Warm tapwater</a:t>
            </a:r>
            <a:endParaRPr b="0" lang="en-GB" sz="3600" spc="-1" strike="noStrike">
              <a:latin typeface="Arial"/>
            </a:endParaRPr>
          </a:p>
        </p:txBody>
      </p:sp>
      <p:sp>
        <p:nvSpPr>
          <p:cNvPr id="234"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Om 55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op het tappunt te krijgen (conform ontwerpcondities), is over het algemeen nodig om 60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in de boiler te hebben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Deze instelling wordt standaard door de fabrikant ingesteld</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Een lagere instelling van 60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naar 55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 is mogelijk</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Dan is er wel kans op legionella. Sommige systemen hebben hiervoor een  programma, waarbij de boiler regelmatig (1 x per week) opwarmt tot boven de 60</a:t>
            </a:r>
            <a:r>
              <a:rPr b="0" lang="en-GB" sz="2400" spc="-1" strike="noStrike">
                <a:solidFill>
                  <a:srgbClr val="000000"/>
                </a:solidFill>
                <a:latin typeface="Calibri"/>
                <a:ea typeface="DejaVu Sans"/>
              </a:rPr>
              <a:t> </a:t>
            </a:r>
            <a:r>
              <a:rPr b="0" lang="en-GB" sz="2400" spc="-1" strike="noStrike">
                <a:solidFill>
                  <a:srgbClr val="000000"/>
                </a:solidFill>
                <a:latin typeface="Symbol"/>
                <a:ea typeface="DejaVu Sans"/>
              </a:rPr>
              <a:t></a:t>
            </a:r>
            <a:r>
              <a:rPr b="0" lang="en-GB" sz="2400" spc="-1" strike="noStrike">
                <a:solidFill>
                  <a:srgbClr val="000000"/>
                </a:solidFill>
                <a:latin typeface="Calibri Light"/>
                <a:ea typeface="DejaVu Sans"/>
              </a:rPr>
              <a:t>C</a:t>
            </a:r>
            <a:endParaRPr b="0" lang="en-GB" sz="2400" spc="-1" strike="noStrike">
              <a:latin typeface="Arial"/>
            </a:endParaRPr>
          </a:p>
          <a:p>
            <a:pPr lvl="2" marL="11430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En levert voor een standaard gezin van 4 personen gemiddeld 205 kWh besparing op, dat is 10% van de elektriciteit nodig voor tapwatervraag</a:t>
            </a:r>
            <a:endParaRPr b="0" lang="en-GB" sz="2400" spc="-1" strike="noStrike">
              <a:latin typeface="Arial"/>
            </a:endParaRPr>
          </a:p>
          <a:p>
            <a:pPr>
              <a:lnSpc>
                <a:spcPct val="90000"/>
              </a:lnSpc>
              <a:spcBef>
                <a:spcPts val="1800"/>
              </a:spcBef>
            </a:pPr>
            <a:endParaRPr b="0" lang="en-GB" sz="2400" spc="-1" strike="noStrike">
              <a:latin typeface="Arial"/>
            </a:endParaRPr>
          </a:p>
        </p:txBody>
      </p:sp>
      <p:pic>
        <p:nvPicPr>
          <p:cNvPr id="235" name="Afbeelding 6" descr=""/>
          <p:cNvPicPr/>
          <p:nvPr/>
        </p:nvPicPr>
        <p:blipFill>
          <a:blip r:embed="rId1"/>
          <a:stretch/>
        </p:blipFill>
        <p:spPr>
          <a:xfrm>
            <a:off x="10524960" y="546120"/>
            <a:ext cx="1234080" cy="963720"/>
          </a:xfrm>
          <a:prstGeom prst="rect">
            <a:avLst/>
          </a:prstGeom>
          <a:ln>
            <a:noFill/>
          </a:ln>
        </p:spPr>
      </p:pic>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Energieverbruik in het jaar</a:t>
            </a:r>
            <a:endParaRPr b="0" lang="en-GB" sz="3600" spc="-1" strike="noStrike">
              <a:latin typeface="Arial"/>
            </a:endParaRPr>
          </a:p>
        </p:txBody>
      </p:sp>
      <p:pic>
        <p:nvPicPr>
          <p:cNvPr id="237" name="Afbeelding 6" descr=""/>
          <p:cNvPicPr/>
          <p:nvPr/>
        </p:nvPicPr>
        <p:blipFill>
          <a:blip r:embed="rId1"/>
          <a:stretch/>
        </p:blipFill>
        <p:spPr>
          <a:xfrm>
            <a:off x="10524960" y="546120"/>
            <a:ext cx="1234080" cy="963720"/>
          </a:xfrm>
          <a:prstGeom prst="rect">
            <a:avLst/>
          </a:prstGeom>
          <a:ln>
            <a:noFill/>
          </a:ln>
        </p:spPr>
      </p:pic>
      <p:pic>
        <p:nvPicPr>
          <p:cNvPr id="238" name="Afbeelding 2" descr=""/>
          <p:cNvPicPr/>
          <p:nvPr/>
        </p:nvPicPr>
        <p:blipFill>
          <a:blip r:embed="rId2"/>
          <a:stretch/>
        </p:blipFill>
        <p:spPr>
          <a:xfrm>
            <a:off x="1710720" y="1512360"/>
            <a:ext cx="8765640" cy="4266360"/>
          </a:xfrm>
          <a:prstGeom prst="rect">
            <a:avLst/>
          </a:prstGeom>
          <a:ln>
            <a:noFill/>
          </a:ln>
        </p:spPr>
      </p:pic>
      <p:sp>
        <p:nvSpPr>
          <p:cNvPr id="239" name="CustomShape 2"/>
          <p:cNvSpPr/>
          <p:nvPr/>
        </p:nvSpPr>
        <p:spPr>
          <a:xfrm>
            <a:off x="1710720" y="5689440"/>
            <a:ext cx="10048320" cy="819720"/>
          </a:xfrm>
          <a:prstGeom prst="rect">
            <a:avLst/>
          </a:prstGeom>
          <a:noFill/>
          <a:ln>
            <a:noFill/>
          </a:ln>
        </p:spPr>
        <p:style>
          <a:lnRef idx="0"/>
          <a:fillRef idx="0"/>
          <a:effectRef idx="0"/>
          <a:fontRef idx="minor"/>
        </p:style>
        <p:txBody>
          <a:bodyPr lIns="90000" rIns="90000" tIns="45000" bIns="45000"/>
          <a:p>
            <a:pPr>
              <a:lnSpc>
                <a:spcPct val="100000"/>
              </a:lnSpc>
            </a:pPr>
            <a:r>
              <a:rPr b="1" lang="en-GB" sz="2400" spc="-1" strike="noStrike">
                <a:solidFill>
                  <a:srgbClr val="000000"/>
                </a:solidFill>
                <a:latin typeface="Calibri"/>
                <a:ea typeface="DejaVu Sans"/>
              </a:rPr>
              <a:t>Door de binnentemperatuur één graad te verlagen, neemt het elektriciteitsverbruik af met circa 5%</a:t>
            </a:r>
            <a:endParaRPr b="0" lang="en-GB" sz="24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Energieverbruik </a:t>
            </a:r>
            <a:endParaRPr b="0" lang="en-GB" sz="3600" spc="-1" strike="noStrike">
              <a:latin typeface="Arial"/>
            </a:endParaRPr>
          </a:p>
        </p:txBody>
      </p:sp>
      <p:pic>
        <p:nvPicPr>
          <p:cNvPr id="241" name="Afbeelding 6" descr=""/>
          <p:cNvPicPr/>
          <p:nvPr/>
        </p:nvPicPr>
        <p:blipFill>
          <a:blip r:embed="rId1"/>
          <a:stretch/>
        </p:blipFill>
        <p:spPr>
          <a:xfrm>
            <a:off x="10524960" y="546120"/>
            <a:ext cx="1234080" cy="963720"/>
          </a:xfrm>
          <a:prstGeom prst="rect">
            <a:avLst/>
          </a:prstGeom>
          <a:ln>
            <a:noFill/>
          </a:ln>
        </p:spPr>
      </p:pic>
      <p:sp>
        <p:nvSpPr>
          <p:cNvPr id="242" name="CustomShape 2"/>
          <p:cNvSpPr/>
          <p:nvPr/>
        </p:nvSpPr>
        <p:spPr>
          <a:xfrm>
            <a:off x="943200" y="3016800"/>
            <a:ext cx="10048320" cy="819720"/>
          </a:xfrm>
          <a:prstGeom prst="rect">
            <a:avLst/>
          </a:prstGeom>
          <a:noFill/>
          <a:ln>
            <a:noFill/>
          </a:ln>
        </p:spPr>
        <p:style>
          <a:lnRef idx="0"/>
          <a:fillRef idx="0"/>
          <a:effectRef idx="0"/>
          <a:fontRef idx="minor"/>
        </p:style>
        <p:txBody>
          <a:bodyPr lIns="90000" rIns="90000" tIns="45000" bIns="45000"/>
          <a:p>
            <a:pPr>
              <a:lnSpc>
                <a:spcPct val="100000"/>
              </a:lnSpc>
            </a:pPr>
            <a:r>
              <a:rPr b="1" lang="en-GB" sz="2400" spc="-1" strike="noStrike">
                <a:solidFill>
                  <a:srgbClr val="000000"/>
                </a:solidFill>
                <a:latin typeface="Calibri"/>
                <a:ea typeface="DejaVu Sans"/>
              </a:rPr>
              <a:t>Hoeveel kWh gebruik je dan zo per jaar …?</a:t>
            </a:r>
            <a:endParaRPr b="0" lang="en-GB" sz="2400" spc="-1" strike="noStrike">
              <a:latin typeface="Arial"/>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Arial"/>
                <a:ea typeface="DejaVu Sans"/>
              </a:rPr>
              <a:t>Onderhoud</a:t>
            </a:r>
            <a:endParaRPr b="0" lang="en-GB" sz="3600" spc="-1" strike="noStrike">
              <a:latin typeface="Arial"/>
            </a:endParaRPr>
          </a:p>
        </p:txBody>
      </p:sp>
      <p:pic>
        <p:nvPicPr>
          <p:cNvPr id="244" name="Afbeelding 6" descr=""/>
          <p:cNvPicPr/>
          <p:nvPr/>
        </p:nvPicPr>
        <p:blipFill>
          <a:blip r:embed="rId1"/>
          <a:stretch/>
        </p:blipFill>
        <p:spPr>
          <a:xfrm>
            <a:off x="10524960" y="546120"/>
            <a:ext cx="1234080" cy="963720"/>
          </a:xfrm>
          <a:prstGeom prst="rect">
            <a:avLst/>
          </a:prstGeom>
          <a:ln>
            <a:noFill/>
          </a:ln>
        </p:spPr>
      </p:pic>
      <p:graphicFrame>
        <p:nvGraphicFramePr>
          <p:cNvPr id="245" name="Table 2"/>
          <p:cNvGraphicFramePr/>
          <p:nvPr/>
        </p:nvGraphicFramePr>
        <p:xfrm>
          <a:off x="797400" y="2241360"/>
          <a:ext cx="10594080" cy="3452760"/>
        </p:xfrm>
        <a:graphic>
          <a:graphicData uri="http://schemas.openxmlformats.org/drawingml/2006/table">
            <a:tbl>
              <a:tblPr/>
              <a:tblGrid>
                <a:gridCol w="5865120"/>
                <a:gridCol w="1681200"/>
                <a:gridCol w="1533240"/>
                <a:gridCol w="1514880"/>
              </a:tblGrid>
              <a:tr h="348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GB" sz="1800" spc="-1" strike="noStrike">
                          <a:solidFill>
                            <a:srgbClr val="ffffff"/>
                          </a:solidFill>
                          <a:latin typeface="Calibri"/>
                          <a:ea typeface="DejaVu Sans"/>
                        </a:rPr>
                        <a:t>Bodem/water</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GB" sz="1800" spc="-1" strike="noStrike">
                          <a:solidFill>
                            <a:srgbClr val="ffffff"/>
                          </a:solidFill>
                          <a:latin typeface="Calibri"/>
                          <a:ea typeface="DejaVu Sans"/>
                        </a:rPr>
                        <a:t>Water/water</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en-GB" sz="1800" spc="-1" strike="noStrike">
                          <a:solidFill>
                            <a:srgbClr val="ffffff"/>
                          </a:solidFill>
                          <a:latin typeface="Calibri"/>
                          <a:ea typeface="DejaVu Sans"/>
                        </a:rPr>
                        <a:t>Lucht/water</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48120">
                <a:tc>
                  <a:txBody>
                    <a:bodyPr/>
                    <a:p>
                      <a:pPr>
                        <a:lnSpc>
                          <a:spcPct val="100000"/>
                        </a:lnSpc>
                      </a:pPr>
                      <a:r>
                        <a:rPr b="0" lang="en-GB" sz="1800" spc="-1" strike="noStrike">
                          <a:solidFill>
                            <a:srgbClr val="000000"/>
                          </a:solidFill>
                          <a:latin typeface="Calibri"/>
                          <a:ea typeface="DejaVu Sans"/>
                        </a:rPr>
                        <a:t>Visuele controle in warmtepomp (interne lekkages)</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Visuele controle buitendeel (interne lekkages)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21840">
                <a:tc>
                  <a:txBody>
                    <a:bodyPr/>
                    <a:p>
                      <a:pPr>
                        <a:lnSpc>
                          <a:spcPct val="100000"/>
                        </a:lnSpc>
                      </a:pPr>
                      <a:r>
                        <a:rPr b="0" lang="en-GB" sz="1800" spc="-1" strike="noStrike">
                          <a:solidFill>
                            <a:srgbClr val="000000"/>
                          </a:solidFill>
                          <a:latin typeface="Calibri"/>
                          <a:ea typeface="DejaVu Sans"/>
                        </a:rPr>
                        <a:t>Controle filters in leidingwerk</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Controle op waterdruk verwarming</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48120">
                <a:tc>
                  <a:txBody>
                    <a:bodyPr/>
                    <a:p>
                      <a:pPr>
                        <a:lnSpc>
                          <a:spcPct val="100000"/>
                        </a:lnSpc>
                      </a:pPr>
                      <a:r>
                        <a:rPr b="0" lang="en-GB" sz="1800" spc="-1" strike="noStrike">
                          <a:solidFill>
                            <a:srgbClr val="000000"/>
                          </a:solidFill>
                          <a:latin typeface="Calibri"/>
                          <a:ea typeface="DejaVu Sans"/>
                        </a:rPr>
                        <a:t>Controle op waterdruk bron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Controle op voldoende koudemiddel bron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48120">
                <a:tc>
                  <a:txBody>
                    <a:bodyPr/>
                    <a:p>
                      <a:pPr>
                        <a:lnSpc>
                          <a:spcPct val="100000"/>
                        </a:lnSpc>
                      </a:pPr>
                      <a:r>
                        <a:rPr b="0" lang="en-GB" sz="1800" spc="-1" strike="noStrike">
                          <a:solidFill>
                            <a:srgbClr val="000000"/>
                          </a:solidFill>
                          <a:latin typeface="Calibri"/>
                          <a:ea typeface="DejaVu Sans"/>
                        </a:rPr>
                        <a:t>Kleppen naregeling</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48120">
                <a:tc>
                  <a:txBody>
                    <a:bodyPr/>
                    <a:p>
                      <a:pPr>
                        <a:lnSpc>
                          <a:spcPct val="100000"/>
                        </a:lnSpc>
                      </a:pPr>
                      <a:r>
                        <a:rPr b="0" lang="en-GB" sz="1800" spc="-1" strike="noStrike">
                          <a:solidFill>
                            <a:srgbClr val="000000"/>
                          </a:solidFill>
                          <a:latin typeface="Calibri"/>
                          <a:ea typeface="DejaVu Sans"/>
                        </a:rPr>
                        <a:t>Aanzuig- en afblaasroosters schoonhouden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45960">
                <a:tc>
                  <a:txBody>
                    <a:bodyPr/>
                    <a:p>
                      <a:pPr>
                        <a:lnSpc>
                          <a:spcPct val="100000"/>
                        </a:lnSpc>
                      </a:pPr>
                      <a:r>
                        <a:rPr b="0" lang="en-GB" sz="1800" spc="-1" strike="noStrike">
                          <a:solidFill>
                            <a:srgbClr val="000000"/>
                          </a:solidFill>
                          <a:latin typeface="Calibri"/>
                          <a:ea typeface="DejaVu Sans"/>
                        </a:rPr>
                        <a:t>Doorstroming bron controleren (filters schoon)</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gn="ctr">
                        <a:lnSpc>
                          <a:spcPct val="100000"/>
                        </a:lnSpc>
                      </a:pPr>
                      <a:r>
                        <a:rPr b="0" lang="en-GB" sz="1800" spc="-1" strike="noStrike">
                          <a:solidFill>
                            <a:srgbClr val="000000"/>
                          </a:solidFill>
                          <a:latin typeface="Calibri"/>
                          <a:ea typeface="DejaVu Sans"/>
                        </a:rPr>
                        <a:t>x</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Onderhoudscontract?</a:t>
            </a:r>
            <a:endParaRPr b="0" lang="en-GB" sz="3600" spc="-1" strike="noStrike">
              <a:latin typeface="Arial"/>
            </a:endParaRPr>
          </a:p>
        </p:txBody>
      </p:sp>
      <p:sp>
        <p:nvSpPr>
          <p:cNvPr id="247"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Of contract nodig is, hangt af van kosten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Kan voor storingen handig zijn</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Bij goede werking warmtepomp is voor de meeste warmtepompen tweejaarlijkse professionele controle voldoende</a:t>
            </a:r>
            <a:endParaRPr b="0" lang="en-GB" sz="2400" spc="-1" strike="noStrike">
              <a:latin typeface="Arial"/>
            </a:endParaRPr>
          </a:p>
          <a:p>
            <a:pPr>
              <a:lnSpc>
                <a:spcPct val="90000"/>
              </a:lnSpc>
              <a:spcBef>
                <a:spcPts val="1800"/>
              </a:spcBef>
            </a:pP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Voor lucht-water warmtepomp zelf buitendeel schoonhouden, mits die goed bereikbaar is en onderhoud veilig kan</a:t>
            </a:r>
            <a:endParaRPr b="0" lang="en-GB" sz="2400" spc="-1" strike="noStrike">
              <a:latin typeface="Arial"/>
            </a:endParaRPr>
          </a:p>
        </p:txBody>
      </p:sp>
      <p:pic>
        <p:nvPicPr>
          <p:cNvPr id="248" name="Afbeelding 6" descr=""/>
          <p:cNvPicPr/>
          <p:nvPr/>
        </p:nvPicPr>
        <p:blipFill>
          <a:blip r:embed="rId1"/>
          <a:stretch/>
        </p:blipFill>
        <p:spPr>
          <a:xfrm>
            <a:off x="10524960" y="546120"/>
            <a:ext cx="1234080" cy="963720"/>
          </a:xfrm>
          <a:prstGeom prst="rect">
            <a:avLst/>
          </a:prstGeom>
          <a:ln>
            <a:noFill/>
          </a:ln>
        </p:spPr>
      </p:pic>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936000" y="43956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3600" spc="-1" strike="noStrike">
                <a:solidFill>
                  <a:srgbClr val="000000"/>
                </a:solidFill>
                <a:latin typeface="Calibri Light"/>
                <a:ea typeface="DejaVu Sans"/>
              </a:rPr>
              <a:t>Wat kun je zelf doen?</a:t>
            </a:r>
            <a:endParaRPr b="0" lang="en-GB" sz="3600" spc="-1" strike="noStrike">
              <a:latin typeface="Arial"/>
            </a:endParaRPr>
          </a:p>
        </p:txBody>
      </p:sp>
      <p:sp>
        <p:nvSpPr>
          <p:cNvPr id="250" name="CustomShape 2"/>
          <p:cNvSpPr/>
          <p:nvPr/>
        </p:nvSpPr>
        <p:spPr>
          <a:xfrm>
            <a:off x="1152000" y="1800000"/>
            <a:ext cx="10644840" cy="3780720"/>
          </a:xfrm>
          <a:prstGeom prst="rect">
            <a:avLst/>
          </a:prstGeom>
          <a:noFill/>
          <a:ln>
            <a:noFill/>
          </a:ln>
        </p:spPr>
        <p:style>
          <a:lnRef idx="0"/>
          <a:fillRef idx="0"/>
          <a:effectRef idx="0"/>
          <a:fontRef idx="minor"/>
        </p:style>
        <p:txBody>
          <a:bodyPr lIns="0" rIns="0" tIns="0" bIns="0" anchor="ctr">
            <a:normAutofit/>
          </a:bodyPr>
          <a:p>
            <a:pPr>
              <a:lnSpc>
                <a:spcPct val="90000"/>
              </a:lnSpc>
              <a:spcBef>
                <a:spcPts val="1001"/>
              </a:spcBef>
            </a:pPr>
            <a:r>
              <a:rPr b="0" lang="en-GB" sz="2800" spc="-1" strike="noStrike">
                <a:solidFill>
                  <a:srgbClr val="000000"/>
                </a:solidFill>
                <a:latin typeface="Calibri Light"/>
                <a:ea typeface="DejaVu Sans"/>
              </a:rPr>
              <a:t>Bestaande huizen:</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Warmtebeeld camera lenen om de isolatie na te lopen en de lekken en kieren op te sporen</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Tocht vermijden, deuren dicht</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bodem-water warmtepomp: in de zomer koelen! </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Verder, zie nieuwbouw</a:t>
            </a:r>
            <a:endParaRPr b="0" lang="en-GB" sz="2800" spc="-1" strike="noStrike">
              <a:latin typeface="Arial"/>
            </a:endParaRPr>
          </a:p>
          <a:p>
            <a:pPr>
              <a:lnSpc>
                <a:spcPct val="90000"/>
              </a:lnSpc>
              <a:spcBef>
                <a:spcPts val="1001"/>
              </a:spcBef>
            </a:pP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Nieuwbouw:</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Blowerdoortest laten uitvoeren in de fase voor het afwerken</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Blowerdoortest laten uitvoeren in de fase voor eind oplevering</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Instel rapport WTW balansventilatie opvragen en laten controleren</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Instel rapport warmtepomp + naregeling opvragen en laten controleren</a:t>
            </a:r>
            <a:endParaRPr b="0" lang="en-GB" sz="2800" spc="-1" strike="noStrike">
              <a:latin typeface="Arial"/>
            </a:endParaRPr>
          </a:p>
          <a:p>
            <a:pPr>
              <a:lnSpc>
                <a:spcPct val="90000"/>
              </a:lnSpc>
              <a:spcBef>
                <a:spcPts val="1001"/>
              </a:spcBef>
            </a:pPr>
            <a:endParaRPr b="0" lang="en-GB" sz="2800" spc="-1" strike="noStrike">
              <a:latin typeface="Arial"/>
            </a:endParaRPr>
          </a:p>
        </p:txBody>
      </p:sp>
      <p:pic>
        <p:nvPicPr>
          <p:cNvPr id="251" name="Afbeelding 5" descr=""/>
          <p:cNvPicPr/>
          <p:nvPr/>
        </p:nvPicPr>
        <p:blipFill>
          <a:blip r:embed="rId1"/>
          <a:stretch/>
        </p:blipFill>
        <p:spPr>
          <a:xfrm>
            <a:off x="10524960" y="546480"/>
            <a:ext cx="1234080" cy="963720"/>
          </a:xfrm>
          <a:prstGeom prst="rect">
            <a:avLst/>
          </a:prstGeom>
          <a:ln>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Afbeelding 161" descr=""/>
          <p:cNvPicPr/>
          <p:nvPr/>
        </p:nvPicPr>
        <p:blipFill>
          <a:blip r:embed="rId1"/>
          <a:stretch/>
        </p:blipFill>
        <p:spPr>
          <a:xfrm>
            <a:off x="6912000" y="2460600"/>
            <a:ext cx="4899600" cy="4098960"/>
          </a:xfrm>
          <a:prstGeom prst="rect">
            <a:avLst/>
          </a:prstGeom>
          <a:ln>
            <a:noFill/>
          </a:ln>
        </p:spPr>
      </p:pic>
      <p:sp>
        <p:nvSpPr>
          <p:cNvPr id="253" name="CustomShape 1"/>
          <p:cNvSpPr/>
          <p:nvPr/>
        </p:nvSpPr>
        <p:spPr>
          <a:xfrm>
            <a:off x="1554480" y="6035040"/>
            <a:ext cx="733320" cy="342720"/>
          </a:xfrm>
          <a:prstGeom prst="rect">
            <a:avLst/>
          </a:prstGeom>
          <a:noFill/>
          <a:ln>
            <a:noFill/>
          </a:ln>
        </p:spPr>
        <p:style>
          <a:lnRef idx="0"/>
          <a:fillRef idx="0"/>
          <a:effectRef idx="0"/>
          <a:fontRef idx="minor"/>
        </p:style>
      </p:sp>
      <p:sp>
        <p:nvSpPr>
          <p:cNvPr id="254" name="CustomShape 2"/>
          <p:cNvSpPr/>
          <p:nvPr/>
        </p:nvSpPr>
        <p:spPr>
          <a:xfrm>
            <a:off x="1221120" y="2324160"/>
            <a:ext cx="3724200" cy="892080"/>
          </a:xfrm>
          <a:prstGeom prst="rect">
            <a:avLst/>
          </a:prstGeom>
          <a:noFill/>
          <a:ln>
            <a:noFill/>
          </a:ln>
        </p:spPr>
        <p:style>
          <a:lnRef idx="0"/>
          <a:fillRef idx="0"/>
          <a:effectRef idx="0"/>
          <a:fontRef idx="minor"/>
        </p:style>
        <p:txBody>
          <a:bodyPr lIns="90000" rIns="90000" tIns="45000" bIns="45000"/>
          <a:p>
            <a:pPr>
              <a:lnSpc>
                <a:spcPct val="100000"/>
              </a:lnSpc>
            </a:pPr>
            <a:r>
              <a:rPr b="0" lang="en-GB" sz="8000" spc="-1" strike="noStrike">
                <a:solidFill>
                  <a:srgbClr val="ed1c24"/>
                </a:solidFill>
                <a:latin typeface="Cambria"/>
                <a:ea typeface="DejaVu Sans"/>
              </a:rPr>
              <a:t>Vragen?</a:t>
            </a:r>
            <a:endParaRPr b="0" lang="en-GB" sz="80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5" name="Afbeelding 161" descr=""/>
          <p:cNvPicPr/>
          <p:nvPr/>
        </p:nvPicPr>
        <p:blipFill>
          <a:blip r:embed="rId1"/>
          <a:stretch/>
        </p:blipFill>
        <p:spPr>
          <a:xfrm>
            <a:off x="6912000" y="2460600"/>
            <a:ext cx="4899600" cy="4098960"/>
          </a:xfrm>
          <a:prstGeom prst="rect">
            <a:avLst/>
          </a:prstGeom>
          <a:ln>
            <a:noFill/>
          </a:ln>
        </p:spPr>
      </p:pic>
      <p:sp>
        <p:nvSpPr>
          <p:cNvPr id="256" name="CustomShape 1"/>
          <p:cNvSpPr/>
          <p:nvPr/>
        </p:nvSpPr>
        <p:spPr>
          <a:xfrm>
            <a:off x="1221120" y="2324160"/>
            <a:ext cx="3724200" cy="892080"/>
          </a:xfrm>
          <a:prstGeom prst="rect">
            <a:avLst/>
          </a:prstGeom>
          <a:noFill/>
          <a:ln>
            <a:noFill/>
          </a:ln>
        </p:spPr>
        <p:style>
          <a:lnRef idx="0"/>
          <a:fillRef idx="0"/>
          <a:effectRef idx="0"/>
          <a:fontRef idx="minor"/>
        </p:style>
        <p:txBody>
          <a:bodyPr lIns="90000" rIns="90000" tIns="45000" bIns="45000"/>
          <a:p>
            <a:pPr>
              <a:lnSpc>
                <a:spcPct val="100000"/>
              </a:lnSpc>
            </a:pPr>
            <a:r>
              <a:rPr b="0" lang="en-GB" sz="8000" spc="-1" strike="noStrike">
                <a:solidFill>
                  <a:srgbClr val="ed1c24"/>
                </a:solidFill>
                <a:latin typeface="Cambria"/>
                <a:ea typeface="DejaVu Sans"/>
              </a:rPr>
              <a:t>PAUZE</a:t>
            </a:r>
            <a:endParaRPr b="0" lang="en-GB" sz="8000" spc="-1" strike="noStrike">
              <a:latin typeface="Arial"/>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Even voorstellen: wij zijn Meerkracht!</a:t>
            </a:r>
            <a:endParaRPr b="0" lang="en-GB" sz="4400" spc="-1" strike="noStrike">
              <a:latin typeface="Arial"/>
            </a:endParaRPr>
          </a:p>
        </p:txBody>
      </p:sp>
      <p:sp>
        <p:nvSpPr>
          <p:cNvPr id="165"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marL="228600" indent="-223560">
              <a:lnSpc>
                <a:spcPct val="90000"/>
              </a:lnSpc>
              <a:spcBef>
                <a:spcPts val="1001"/>
              </a:spcBef>
              <a:buClr>
                <a:srgbClr val="000000"/>
              </a:buClr>
              <a:buFont typeface="Arial"/>
              <a:buChar char="•"/>
            </a:pPr>
            <a:r>
              <a:rPr b="0" lang="en-GB" sz="2800" spc="-1" strike="noStrike">
                <a:solidFill>
                  <a:srgbClr val="000000"/>
                </a:solidFill>
                <a:latin typeface="Calibri"/>
                <a:ea typeface="DejaVu Sans"/>
              </a:rPr>
              <a:t>Visie</a:t>
            </a:r>
            <a:endParaRPr b="0" lang="en-GB" sz="2800" spc="-1" strike="noStrike">
              <a:latin typeface="Arial"/>
            </a:endParaRPr>
          </a:p>
          <a:p>
            <a:pPr marL="719280">
              <a:lnSpc>
                <a:spcPct val="90000"/>
              </a:lnSpc>
              <a:spcBef>
                <a:spcPts val="1800"/>
              </a:spcBef>
              <a:spcAft>
                <a:spcPts val="1800"/>
              </a:spcAft>
            </a:pPr>
            <a:r>
              <a:rPr b="0" i="1" lang="en-GB" sz="2400" spc="-1" strike="noStrike">
                <a:solidFill>
                  <a:srgbClr val="000000"/>
                </a:solidFill>
                <a:latin typeface="Calibri"/>
                <a:ea typeface="DejaVu Sans"/>
              </a:rPr>
              <a:t>In de nabije toekomst is de energievoorziening duurzaam en voor een belangrijk deel lokaal. Die toekomst komt er doordat wij als bewoners daar samen aan bijdragen.</a:t>
            </a:r>
            <a:endParaRPr b="0" lang="en-GB" sz="2400" spc="-1" strike="noStrike">
              <a:latin typeface="Arial"/>
            </a:endParaRPr>
          </a:p>
          <a:p>
            <a:pPr marL="228600" indent="-223560">
              <a:lnSpc>
                <a:spcPct val="90000"/>
              </a:lnSpc>
              <a:spcBef>
                <a:spcPts val="1001"/>
              </a:spcBef>
              <a:buClr>
                <a:srgbClr val="000000"/>
              </a:buClr>
              <a:buFont typeface="Arial"/>
              <a:buChar char="•"/>
            </a:pPr>
            <a:r>
              <a:rPr b="0" lang="en-GB" sz="2800" spc="-1" strike="noStrike">
                <a:solidFill>
                  <a:srgbClr val="000000"/>
                </a:solidFill>
                <a:latin typeface="Calibri"/>
                <a:ea typeface="DejaVu Sans"/>
              </a:rPr>
              <a:t>Missie</a:t>
            </a:r>
            <a:endParaRPr b="0" lang="en-GB" sz="2800" spc="-1" strike="noStrike">
              <a:latin typeface="Arial"/>
            </a:endParaRPr>
          </a:p>
          <a:p>
            <a:pPr marL="719280">
              <a:lnSpc>
                <a:spcPct val="90000"/>
              </a:lnSpc>
              <a:spcBef>
                <a:spcPts val="1800"/>
              </a:spcBef>
              <a:spcAft>
                <a:spcPts val="1800"/>
              </a:spcAft>
            </a:pPr>
            <a:r>
              <a:rPr b="0" i="1" lang="en-GB" sz="1800" spc="-1" strike="noStrike">
                <a:solidFill>
                  <a:srgbClr val="000000"/>
                </a:solidFill>
                <a:latin typeface="Calibri"/>
                <a:ea typeface="DejaVu Sans"/>
              </a:rPr>
              <a:t>Meerstad is het eerste aardgasvrije dorp van Nederland, daar zijn we trots op. De coöperatie Meerkracht wil van Meerstad een woonomgeving maken die niet alleen op papier maar ook in realiteit energieneutraal is.</a:t>
            </a:r>
            <a:br/>
            <a:r>
              <a:rPr b="0" i="1" lang="en-GB" sz="1800" spc="-1" strike="noStrike">
                <a:solidFill>
                  <a:srgbClr val="000000"/>
                </a:solidFill>
                <a:latin typeface="Calibri"/>
                <a:ea typeface="DejaVu Sans"/>
              </a:rPr>
              <a:t>Dit vereist allereerst </a:t>
            </a:r>
            <a:r>
              <a:rPr b="1" i="1" lang="en-GB" sz="2200" spc="-1" strike="noStrike">
                <a:solidFill>
                  <a:srgbClr val="000000"/>
                </a:solidFill>
                <a:latin typeface="Calibri"/>
                <a:ea typeface="DejaVu Sans"/>
              </a:rPr>
              <a:t>besparen en eigen energieopwekking</a:t>
            </a:r>
            <a:r>
              <a:rPr b="0" i="1" lang="en-GB" sz="2400" spc="-1" strike="noStrike">
                <a:solidFill>
                  <a:srgbClr val="000000"/>
                </a:solidFill>
                <a:latin typeface="Calibri"/>
                <a:ea typeface="DejaVu Sans"/>
              </a:rPr>
              <a:t>, </a:t>
            </a:r>
            <a:r>
              <a:rPr b="0" i="1" lang="en-GB" sz="1800" spc="-1" strike="noStrike">
                <a:solidFill>
                  <a:srgbClr val="000000"/>
                </a:solidFill>
                <a:latin typeface="Calibri"/>
                <a:ea typeface="DejaVu Sans"/>
              </a:rPr>
              <a:t>maar ook slim gebruik en opslag. Daarnaast steunt of ontwikkelt ze ook andere initiatieven die bijdragen aan bewustzijn over het belang van duurzaamheid.</a:t>
            </a:r>
            <a:endParaRPr b="0" lang="en-GB" sz="1800" spc="-1" strike="noStrike">
              <a:latin typeface="Arial"/>
            </a:endParaRPr>
          </a:p>
          <a:p>
            <a:pPr marL="719280">
              <a:lnSpc>
                <a:spcPct val="90000"/>
              </a:lnSpc>
              <a:spcBef>
                <a:spcPts val="1001"/>
              </a:spcBef>
            </a:pPr>
            <a:endParaRPr b="0" lang="en-GB" sz="1800" spc="-1" strike="noStrike">
              <a:latin typeface="Arial"/>
            </a:endParaRPr>
          </a:p>
        </p:txBody>
      </p:sp>
      <p:pic>
        <p:nvPicPr>
          <p:cNvPr id="166" name="Afbeelding 5" descr=""/>
          <p:cNvPicPr/>
          <p:nvPr/>
        </p:nvPicPr>
        <p:blipFill>
          <a:blip r:embed="rId1"/>
          <a:stretch/>
        </p:blipFill>
        <p:spPr>
          <a:xfrm>
            <a:off x="10524960" y="546120"/>
            <a:ext cx="1234080" cy="96372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3600" spc="-1" strike="noStrike">
                <a:solidFill>
                  <a:srgbClr val="000000"/>
                </a:solidFill>
                <a:latin typeface="Calibri Light"/>
                <a:ea typeface="DejaVu Sans"/>
              </a:rPr>
              <a:t>Deel 2</a:t>
            </a:r>
            <a:endParaRPr b="0" lang="en-GB" sz="3600" spc="-1" strike="noStrike">
              <a:latin typeface="Arial"/>
            </a:endParaRPr>
          </a:p>
        </p:txBody>
      </p:sp>
      <p:sp>
        <p:nvSpPr>
          <p:cNvPr id="258"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lvl="2" marL="648000" indent="-215640">
              <a:lnSpc>
                <a:spcPct val="90000"/>
              </a:lnSpc>
              <a:spcBef>
                <a:spcPts val="1800"/>
              </a:spcBef>
              <a:buClr>
                <a:srgbClr val="000000"/>
              </a:buClr>
              <a:buSzPct val="45000"/>
              <a:buFont typeface="Wingdings" charset="2"/>
              <a:buChar char=""/>
            </a:pPr>
            <a:r>
              <a:rPr b="0" lang="en-GB" sz="2400" spc="-1" strike="noStrike">
                <a:solidFill>
                  <a:srgbClr val="000000"/>
                </a:solidFill>
                <a:latin typeface="Calibri Light"/>
                <a:ea typeface="DejaVu Sans"/>
              </a:rPr>
              <a:t>Energie besparen</a:t>
            </a:r>
            <a:endParaRPr b="0" lang="en-GB" sz="2400" spc="-1" strike="noStrike">
              <a:latin typeface="Arial"/>
            </a:endParaRPr>
          </a:p>
          <a:p>
            <a:pPr lvl="1" marL="685800" indent="-22356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Energiecoach</a:t>
            </a:r>
            <a:endParaRPr b="0" lang="en-GB" sz="2400" spc="-1" strike="noStrike">
              <a:latin typeface="Arial"/>
            </a:endParaRPr>
          </a:p>
          <a:p>
            <a:pPr lvl="1" marL="685800" indent="-22356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Warmtebeeldcamera</a:t>
            </a:r>
            <a:endParaRPr b="0" lang="en-GB" sz="2400" spc="-1" strike="noStrike">
              <a:latin typeface="Arial"/>
            </a:endParaRPr>
          </a:p>
          <a:p>
            <a:pPr marL="461160">
              <a:lnSpc>
                <a:spcPct val="90000"/>
              </a:lnSpc>
              <a:spcBef>
                <a:spcPts val="1800"/>
              </a:spcBef>
            </a:pPr>
            <a:endParaRPr b="0" lang="en-GB" sz="2400" spc="-1" strike="noStrike">
              <a:latin typeface="Arial"/>
            </a:endParaRPr>
          </a:p>
          <a:p>
            <a:pPr lvl="1" marL="685800" indent="-22356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Prijsplafond</a:t>
            </a:r>
            <a:endParaRPr b="0" lang="en-GB" sz="2400" spc="-1" strike="noStrike">
              <a:latin typeface="Arial"/>
            </a:endParaRPr>
          </a:p>
          <a:p>
            <a:pPr lvl="1" marL="685800" indent="-223920">
              <a:lnSpc>
                <a:spcPct val="90000"/>
              </a:lnSpc>
              <a:spcBef>
                <a:spcPts val="1800"/>
              </a:spcBef>
              <a:buClr>
                <a:srgbClr val="000000"/>
              </a:buClr>
              <a:buFont typeface="Arial"/>
              <a:buChar char="•"/>
            </a:pPr>
            <a:r>
              <a:rPr b="0" lang="en-GB" sz="2400" spc="-1" strike="noStrike">
                <a:solidFill>
                  <a:srgbClr val="000000"/>
                </a:solidFill>
                <a:latin typeface="Calibri Light"/>
                <a:ea typeface="DejaVu Sans"/>
              </a:rPr>
              <a:t>Uitleg energienota</a:t>
            </a:r>
            <a:endParaRPr b="0" lang="en-GB" sz="2400" spc="-1" strike="noStrike">
              <a:latin typeface="Arial"/>
            </a:endParaRPr>
          </a:p>
        </p:txBody>
      </p:sp>
      <p:pic>
        <p:nvPicPr>
          <p:cNvPr id="259" name="Afbeelding 6" descr=""/>
          <p:cNvPicPr/>
          <p:nvPr/>
        </p:nvPicPr>
        <p:blipFill>
          <a:blip r:embed="rId1"/>
          <a:stretch/>
        </p:blipFill>
        <p:spPr>
          <a:xfrm>
            <a:off x="10524960" y="546120"/>
            <a:ext cx="1234080" cy="963720"/>
          </a:xfrm>
          <a:prstGeom prst="rect">
            <a:avLst/>
          </a:prstGeom>
          <a:ln>
            <a:noFill/>
          </a:ln>
        </p:spPr>
      </p:pic>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 besparen</a:t>
            </a:r>
            <a:endParaRPr b="0" lang="en-GB" sz="2400" spc="-1" strike="noStrike">
              <a:latin typeface="Arial"/>
            </a:endParaRPr>
          </a:p>
        </p:txBody>
      </p:sp>
      <p:sp>
        <p:nvSpPr>
          <p:cNvPr id="261" name="CustomShape 2"/>
          <p:cNvSpPr/>
          <p:nvPr/>
        </p:nvSpPr>
        <p:spPr>
          <a:xfrm>
            <a:off x="838080" y="1825560"/>
            <a:ext cx="10510920" cy="43466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800"/>
              </a:spcBef>
            </a:pPr>
            <a:r>
              <a:rPr b="0" lang="en-GB" sz="2400" spc="-1" strike="noStrike">
                <a:solidFill>
                  <a:srgbClr val="000000"/>
                </a:solidFill>
                <a:latin typeface="Calibri"/>
                <a:ea typeface="DejaVu Sans"/>
              </a:rPr>
              <a:t>	</a:t>
            </a:r>
            <a:endParaRPr b="0" lang="en-GB" sz="2400" spc="-1" strike="noStrike">
              <a:latin typeface="Arial"/>
            </a:endParaRPr>
          </a:p>
          <a:p>
            <a:pPr lvl="1" marL="685800" indent="-22356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want scheelt veel geld</a:t>
            </a:r>
            <a:endParaRPr b="0" lang="en-GB" sz="2400" spc="-1" strike="noStrike">
              <a:latin typeface="Arial"/>
            </a:endParaRPr>
          </a:p>
          <a:p>
            <a:pPr lvl="1" marL="685800" indent="-22356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want comfort</a:t>
            </a:r>
            <a:endParaRPr b="0" lang="en-GB" sz="2400" spc="-1" strike="noStrike">
              <a:latin typeface="Arial"/>
            </a:endParaRPr>
          </a:p>
          <a:p>
            <a:pPr lvl="1" marL="685800" indent="-223560">
              <a:lnSpc>
                <a:spcPct val="90000"/>
              </a:lnSpc>
              <a:spcBef>
                <a:spcPts val="1800"/>
              </a:spcBef>
              <a:buClr>
                <a:srgbClr val="000000"/>
              </a:buClr>
              <a:buFont typeface="Arial,Sans-Serif"/>
              <a:buChar char="•"/>
            </a:pPr>
            <a:r>
              <a:rPr b="0" lang="en-GB" sz="2400" spc="-1" strike="noStrike">
                <a:solidFill>
                  <a:srgbClr val="000000"/>
                </a:solidFill>
                <a:latin typeface="Calibri Light"/>
                <a:ea typeface="DejaVu Sans"/>
              </a:rPr>
              <a:t>want onze aarde gaat naar de kl%^*&amp;ten</a:t>
            </a:r>
            <a:endParaRPr b="0" lang="en-GB" sz="2400" spc="-1" strike="noStrike">
              <a:latin typeface="Arial"/>
            </a:endParaRPr>
          </a:p>
          <a:p>
            <a:pPr marL="461160">
              <a:lnSpc>
                <a:spcPct val="90000"/>
              </a:lnSpc>
              <a:spcBef>
                <a:spcPts val="1800"/>
              </a:spcBef>
            </a:pPr>
            <a:endParaRPr b="0" lang="en-GB" sz="2400" spc="-1" strike="noStrike">
              <a:latin typeface="Arial"/>
            </a:endParaRPr>
          </a:p>
        </p:txBody>
      </p:sp>
      <p:pic>
        <p:nvPicPr>
          <p:cNvPr id="262" name="Afbeelding 6" descr=""/>
          <p:cNvPicPr/>
          <p:nvPr/>
        </p:nvPicPr>
        <p:blipFill>
          <a:blip r:embed="rId1"/>
          <a:stretch/>
        </p:blipFill>
        <p:spPr>
          <a:xfrm>
            <a:off x="10524960" y="546120"/>
            <a:ext cx="1234080" cy="963720"/>
          </a:xfrm>
          <a:prstGeom prst="rect">
            <a:avLst/>
          </a:prstGeom>
          <a:ln>
            <a:noFill/>
          </a:ln>
        </p:spPr>
      </p:pic>
      <p:pic>
        <p:nvPicPr>
          <p:cNvPr id="263" name="" descr=""/>
          <p:cNvPicPr/>
          <p:nvPr/>
        </p:nvPicPr>
        <p:blipFill>
          <a:blip r:embed="rId2"/>
          <a:stretch/>
        </p:blipFill>
        <p:spPr>
          <a:xfrm>
            <a:off x="5472000" y="1368000"/>
            <a:ext cx="1439280" cy="1439280"/>
          </a:xfrm>
          <a:prstGeom prst="rect">
            <a:avLst/>
          </a:prstGeom>
          <a:ln>
            <a:noFill/>
          </a:ln>
        </p:spPr>
      </p:pic>
      <p:pic>
        <p:nvPicPr>
          <p:cNvPr id="264" name="" descr=""/>
          <p:cNvPicPr/>
          <p:nvPr/>
        </p:nvPicPr>
        <p:blipFill>
          <a:blip r:embed="rId3"/>
          <a:stretch/>
        </p:blipFill>
        <p:spPr>
          <a:xfrm>
            <a:off x="6048000" y="3744000"/>
            <a:ext cx="4504320" cy="2959560"/>
          </a:xfrm>
          <a:prstGeom prst="rect">
            <a:avLst/>
          </a:prstGeom>
          <a:ln>
            <a:noFill/>
          </a:ln>
        </p:spPr>
      </p:pic>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Energiecoach</a:t>
            </a:r>
            <a:endParaRPr b="0" lang="en-GB" sz="2400" spc="-1" strike="noStrike">
              <a:latin typeface="Arial"/>
            </a:endParaRPr>
          </a:p>
        </p:txBody>
      </p:sp>
      <p:sp>
        <p:nvSpPr>
          <p:cNvPr id="266" name="CustomShape 2"/>
          <p:cNvSpPr/>
          <p:nvPr/>
        </p:nvSpPr>
        <p:spPr>
          <a:xfrm>
            <a:off x="360360" y="908640"/>
            <a:ext cx="10510920" cy="4346640"/>
          </a:xfrm>
          <a:prstGeom prst="rect">
            <a:avLst/>
          </a:prstGeom>
          <a:noFill/>
          <a:ln>
            <a:noFill/>
          </a:ln>
        </p:spPr>
        <p:style>
          <a:lnRef idx="0"/>
          <a:fillRef idx="0"/>
          <a:effectRef idx="0"/>
          <a:fontRef idx="minor"/>
        </p:style>
        <p:txBody>
          <a:bodyPr lIns="90000" rIns="90000" tIns="45000" bIns="45000">
            <a:normAutofit/>
          </a:bodyPr>
          <a:p>
            <a:pPr>
              <a:lnSpc>
                <a:spcPct val="90000"/>
              </a:lnSpc>
              <a:spcBef>
                <a:spcPts val="1800"/>
              </a:spcBef>
            </a:pPr>
            <a:r>
              <a:rPr b="0" lang="en-GB" sz="2400" spc="-1" strike="noStrike">
                <a:solidFill>
                  <a:srgbClr val="000000"/>
                </a:solidFill>
                <a:latin typeface="Calibri"/>
                <a:ea typeface="DejaVu Sans"/>
              </a:rPr>
              <a:t>	</a:t>
            </a:r>
            <a:endParaRPr b="0" lang="en-GB" sz="2400" spc="-1" strike="noStrike">
              <a:latin typeface="Arial"/>
            </a:endParaRPr>
          </a:p>
          <a:p>
            <a:pPr lvl="1" marL="685800" indent="-223560">
              <a:lnSpc>
                <a:spcPct val="90000"/>
              </a:lnSpc>
              <a:spcBef>
                <a:spcPts val="1134"/>
              </a:spcBef>
              <a:buClr>
                <a:srgbClr val="000000"/>
              </a:buClr>
              <a:buFont typeface="Arial,Sans-Serif"/>
              <a:buChar char="•"/>
            </a:pPr>
            <a:r>
              <a:rPr b="0" lang="en-GB" sz="2400" spc="-1" strike="noStrike">
                <a:solidFill>
                  <a:srgbClr val="000000"/>
                </a:solidFill>
                <a:latin typeface="Calibri Light"/>
                <a:ea typeface="DejaVu Sans"/>
              </a:rPr>
              <a:t>gratis en onafhankelijk huisbezoek</a:t>
            </a:r>
            <a:endParaRPr b="0" lang="en-GB" sz="2400" spc="-1" strike="noStrike">
              <a:latin typeface="Arial"/>
            </a:endParaRPr>
          </a:p>
          <a:p>
            <a:pPr lvl="1" marL="685800" indent="-223560">
              <a:lnSpc>
                <a:spcPct val="90000"/>
              </a:lnSpc>
              <a:spcBef>
                <a:spcPts val="1134"/>
              </a:spcBef>
              <a:buClr>
                <a:srgbClr val="000000"/>
              </a:buClr>
              <a:buFont typeface="Arial,Sans-Serif"/>
              <a:buChar char="•"/>
            </a:pPr>
            <a:r>
              <a:rPr b="0" lang="en-GB" sz="2400" spc="-1" strike="noStrike">
                <a:solidFill>
                  <a:srgbClr val="000000"/>
                </a:solidFill>
                <a:latin typeface="Calibri Light"/>
                <a:ea typeface="DejaVu Sans"/>
              </a:rPr>
              <a:t>thermostaat graadje lager, pantoffels en warme trui, dekentje</a:t>
            </a:r>
            <a:endParaRPr b="0" lang="en-GB" sz="2400" spc="-1" strike="noStrike">
              <a:latin typeface="Arial"/>
            </a:endParaRPr>
          </a:p>
          <a:p>
            <a:pPr lvl="1" marL="685800" indent="-223560">
              <a:lnSpc>
                <a:spcPct val="90000"/>
              </a:lnSpc>
              <a:spcBef>
                <a:spcPts val="1134"/>
              </a:spcBef>
              <a:buClr>
                <a:srgbClr val="000000"/>
              </a:buClr>
              <a:buFont typeface="Arial,Sans-Serif"/>
              <a:buChar char="•"/>
            </a:pPr>
            <a:r>
              <a:rPr b="0" lang="en-GB" sz="2400" spc="-1" strike="noStrike">
                <a:solidFill>
                  <a:srgbClr val="000000"/>
                </a:solidFill>
                <a:latin typeface="Calibri Light"/>
                <a:ea typeface="DejaVu Sans"/>
              </a:rPr>
              <a:t>niet overal verwarmen + deuren dicht!</a:t>
            </a:r>
            <a:endParaRPr b="0" lang="en-GB" sz="2400" spc="-1" strike="noStrike">
              <a:latin typeface="Arial"/>
            </a:endParaRPr>
          </a:p>
          <a:p>
            <a:pPr lvl="1" marL="685800" indent="-223560">
              <a:lnSpc>
                <a:spcPct val="90000"/>
              </a:lnSpc>
              <a:spcBef>
                <a:spcPts val="1134"/>
              </a:spcBef>
              <a:buClr>
                <a:srgbClr val="000000"/>
              </a:buClr>
              <a:buFont typeface="Arial,Sans-Serif"/>
              <a:buChar char="•"/>
            </a:pPr>
            <a:r>
              <a:rPr b="0" lang="en-GB" sz="2400" spc="-1" strike="noStrike">
                <a:solidFill>
                  <a:srgbClr val="000000"/>
                </a:solidFill>
                <a:latin typeface="Calibri Light"/>
                <a:ea typeface="DejaVu Sans"/>
              </a:rPr>
              <a:t>douchen: minder vaak, korter, met minder water, kouder</a:t>
            </a:r>
            <a:endParaRPr b="0" lang="en-GB" sz="2400" spc="-1" strike="noStrike">
              <a:latin typeface="Arial"/>
            </a:endParaRPr>
          </a:p>
          <a:p>
            <a:pPr lvl="1" marL="685800" indent="-223560">
              <a:lnSpc>
                <a:spcPct val="90000"/>
              </a:lnSpc>
              <a:spcBef>
                <a:spcPts val="1134"/>
              </a:spcBef>
              <a:buClr>
                <a:srgbClr val="000000"/>
              </a:buClr>
              <a:buFont typeface="Arial,Sans-Serif"/>
              <a:buChar char="•"/>
            </a:pPr>
            <a:r>
              <a:rPr b="0" lang="en-GB" sz="2400" spc="-1" strike="noStrike">
                <a:solidFill>
                  <a:srgbClr val="000000"/>
                </a:solidFill>
                <a:latin typeface="Calibri Light"/>
                <a:ea typeface="DejaVu Sans"/>
              </a:rPr>
              <a:t>tochtstrips en dorpelprofiel</a:t>
            </a:r>
            <a:endParaRPr b="0" lang="en-GB" sz="2400" spc="-1" strike="noStrike">
              <a:latin typeface="Arial"/>
            </a:endParaRPr>
          </a:p>
          <a:p>
            <a:pPr marL="461160">
              <a:lnSpc>
                <a:spcPct val="90000"/>
              </a:lnSpc>
              <a:spcBef>
                <a:spcPts val="1800"/>
              </a:spcBef>
            </a:pPr>
            <a:endParaRPr b="0" lang="en-GB" sz="2400" spc="-1" strike="noStrike">
              <a:latin typeface="Arial"/>
            </a:endParaRPr>
          </a:p>
        </p:txBody>
      </p:sp>
      <p:pic>
        <p:nvPicPr>
          <p:cNvPr id="267" name="Afbeelding 6" descr=""/>
          <p:cNvPicPr/>
          <p:nvPr/>
        </p:nvPicPr>
        <p:blipFill>
          <a:blip r:embed="rId1"/>
          <a:stretch/>
        </p:blipFill>
        <p:spPr>
          <a:xfrm>
            <a:off x="10524960" y="546120"/>
            <a:ext cx="1234080" cy="963720"/>
          </a:xfrm>
          <a:prstGeom prst="rect">
            <a:avLst/>
          </a:prstGeom>
          <a:ln>
            <a:noFill/>
          </a:ln>
        </p:spPr>
      </p:pic>
      <p:pic>
        <p:nvPicPr>
          <p:cNvPr id="268" name="" descr=""/>
          <p:cNvPicPr/>
          <p:nvPr/>
        </p:nvPicPr>
        <p:blipFill>
          <a:blip r:embed="rId2"/>
          <a:stretch/>
        </p:blipFill>
        <p:spPr>
          <a:xfrm>
            <a:off x="8280000" y="3749400"/>
            <a:ext cx="5255280" cy="3017880"/>
          </a:xfrm>
          <a:prstGeom prst="rect">
            <a:avLst/>
          </a:prstGeom>
          <a:ln>
            <a:noFill/>
          </a:ln>
        </p:spPr>
      </p:pic>
      <p:sp>
        <p:nvSpPr>
          <p:cNvPr id="269" name="CustomShape 3"/>
          <p:cNvSpPr/>
          <p:nvPr/>
        </p:nvSpPr>
        <p:spPr>
          <a:xfrm>
            <a:off x="418320" y="1152360"/>
            <a:ext cx="180000" cy="394920"/>
          </a:xfrm>
          <a:prstGeom prst="rect">
            <a:avLst/>
          </a:prstGeom>
          <a:noFill/>
          <a:ln>
            <a:noFill/>
          </a:ln>
        </p:spPr>
        <p:style>
          <a:lnRef idx="0"/>
          <a:fillRef idx="0"/>
          <a:effectRef idx="0"/>
          <a:fontRef idx="minor"/>
        </p:style>
      </p:sp>
      <p:pic>
        <p:nvPicPr>
          <p:cNvPr id="270" name="" descr=""/>
          <p:cNvPicPr/>
          <p:nvPr/>
        </p:nvPicPr>
        <p:blipFill>
          <a:blip r:embed="rId3"/>
          <a:stretch/>
        </p:blipFill>
        <p:spPr>
          <a:xfrm>
            <a:off x="4338000" y="3744000"/>
            <a:ext cx="3653280" cy="3026520"/>
          </a:xfrm>
          <a:prstGeom prst="rect">
            <a:avLst/>
          </a:prstGeom>
          <a:ln>
            <a:noFill/>
          </a:ln>
        </p:spPr>
      </p:pic>
      <p:pic>
        <p:nvPicPr>
          <p:cNvPr id="271" name="" descr=""/>
          <p:cNvPicPr/>
          <p:nvPr/>
        </p:nvPicPr>
        <p:blipFill>
          <a:blip r:embed="rId4"/>
          <a:stretch/>
        </p:blipFill>
        <p:spPr>
          <a:xfrm>
            <a:off x="-1656000" y="3736800"/>
            <a:ext cx="5615280" cy="3030480"/>
          </a:xfrm>
          <a:prstGeom prst="rect">
            <a:avLst/>
          </a:prstGeom>
          <a:ln>
            <a:noFill/>
          </a:ln>
        </p:spPr>
      </p:pic>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GB" sz="2400" spc="-1" strike="noStrike">
                <a:solidFill>
                  <a:srgbClr val="000000"/>
                </a:solidFill>
                <a:latin typeface="Calibri Light"/>
                <a:ea typeface="DejaVu Sans"/>
              </a:rPr>
              <a:t>Warmtebeeldcamera</a:t>
            </a:r>
            <a:endParaRPr b="0" lang="en-GB" sz="2400" spc="-1" strike="noStrike">
              <a:latin typeface="Arial"/>
            </a:endParaRPr>
          </a:p>
        </p:txBody>
      </p:sp>
      <p:pic>
        <p:nvPicPr>
          <p:cNvPr id="273" name="Afbeelding 6" descr=""/>
          <p:cNvPicPr/>
          <p:nvPr/>
        </p:nvPicPr>
        <p:blipFill>
          <a:blip r:embed="rId1"/>
          <a:stretch/>
        </p:blipFill>
        <p:spPr>
          <a:xfrm>
            <a:off x="10524960" y="546120"/>
            <a:ext cx="1234080" cy="963720"/>
          </a:xfrm>
          <a:prstGeom prst="rect">
            <a:avLst/>
          </a:prstGeom>
          <a:ln>
            <a:noFill/>
          </a:ln>
        </p:spPr>
      </p:pic>
      <p:pic>
        <p:nvPicPr>
          <p:cNvPr id="274" name="" descr=""/>
          <p:cNvPicPr/>
          <p:nvPr/>
        </p:nvPicPr>
        <p:blipFill>
          <a:blip r:embed="rId2"/>
          <a:stretch/>
        </p:blipFill>
        <p:spPr>
          <a:xfrm>
            <a:off x="821160" y="1256040"/>
            <a:ext cx="6162120" cy="5295240"/>
          </a:xfrm>
          <a:prstGeom prst="rect">
            <a:avLst/>
          </a:prstGeom>
          <a:ln>
            <a:noFill/>
          </a:ln>
        </p:spPr>
      </p:pic>
      <p:pic>
        <p:nvPicPr>
          <p:cNvPr id="275" name="" descr=""/>
          <p:cNvPicPr/>
          <p:nvPr/>
        </p:nvPicPr>
        <p:blipFill>
          <a:blip r:embed="rId3"/>
          <a:stretch/>
        </p:blipFill>
        <p:spPr>
          <a:xfrm>
            <a:off x="8064000" y="2592000"/>
            <a:ext cx="3167280" cy="3695400"/>
          </a:xfrm>
          <a:prstGeom prst="rect">
            <a:avLst/>
          </a:prstGeom>
          <a:ln>
            <a:noFill/>
          </a:ln>
        </p:spPr>
      </p:pic>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Actualiteiten rondom energie</a:t>
            </a:r>
            <a:endParaRPr b="0" lang="en-GB" sz="4400" spc="-1" strike="noStrike">
              <a:latin typeface="Arial"/>
            </a:endParaRPr>
          </a:p>
        </p:txBody>
      </p:sp>
      <p:sp>
        <p:nvSpPr>
          <p:cNvPr id="277" name="CustomShape 2"/>
          <p:cNvSpPr/>
          <p:nvPr/>
        </p:nvSpPr>
        <p:spPr>
          <a:xfrm>
            <a:off x="568800" y="1878840"/>
            <a:ext cx="10971360" cy="3976200"/>
          </a:xfrm>
          <a:prstGeom prst="rect">
            <a:avLst/>
          </a:prstGeom>
          <a:noFill/>
          <a:ln>
            <a:noFill/>
          </a:ln>
        </p:spPr>
        <p:style>
          <a:lnRef idx="0"/>
          <a:fillRef idx="0"/>
          <a:effectRef idx="0"/>
          <a:fontRef idx="minor"/>
        </p:style>
        <p:txBody>
          <a:bodyPr lIns="0" rIns="0" tIns="0" bIns="0" anchor="ctr"/>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November + december 190 euro</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Prijsplafond (voorstel)</a:t>
            </a:r>
            <a:endParaRPr b="0" lang="en-GB" sz="2800" spc="-1" strike="noStrike">
              <a:latin typeface="Arial"/>
            </a:endParaRPr>
          </a:p>
          <a:p>
            <a:pPr lvl="1" marL="685800" indent="-227520">
              <a:lnSpc>
                <a:spcPct val="90000"/>
              </a:lnSpc>
              <a:spcBef>
                <a:spcPts val="499"/>
              </a:spcBef>
              <a:buClr>
                <a:srgbClr val="000000"/>
              </a:buClr>
              <a:buFont typeface="Arial"/>
              <a:buChar char="•"/>
            </a:pPr>
            <a:r>
              <a:rPr b="0" lang="en-GB" sz="2400" spc="-1" strike="noStrike">
                <a:solidFill>
                  <a:srgbClr val="000000"/>
                </a:solidFill>
                <a:latin typeface="Calibri Light"/>
                <a:ea typeface="DejaVu Sans"/>
              </a:rPr>
              <a:t>Aftopping consumenten prijs (woningen/verblijfsfunctie)</a:t>
            </a:r>
            <a:endParaRPr b="0" lang="en-GB" sz="2400" spc="-1" strike="noStrike">
              <a:latin typeface="Arial"/>
            </a:endParaRPr>
          </a:p>
          <a:p>
            <a:pPr lvl="1" marL="685800" indent="-227520">
              <a:lnSpc>
                <a:spcPct val="90000"/>
              </a:lnSpc>
              <a:spcBef>
                <a:spcPts val="499"/>
              </a:spcBef>
              <a:buClr>
                <a:srgbClr val="000000"/>
              </a:buClr>
              <a:buFont typeface="Arial"/>
              <a:buChar char="•"/>
            </a:pPr>
            <a:r>
              <a:rPr b="0" lang="en-GB" sz="2400" spc="-1" strike="noStrike">
                <a:solidFill>
                  <a:srgbClr val="000000"/>
                </a:solidFill>
                <a:latin typeface="Calibri Light"/>
                <a:ea typeface="DejaVu Sans"/>
              </a:rPr>
              <a:t>2.900 kWh, 40ct/kWh</a:t>
            </a:r>
            <a:endParaRPr b="0" lang="en-GB" sz="24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Tijdelijke btw verlaging 9% per 1 januari 2023 weer naar 21%</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Opslag Duurzame Energie (ODE) gaat op in Energiebelasting per 2023</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Heffingskorting omlaag</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Energiebelasting omhoog</a:t>
            </a:r>
            <a:endParaRPr b="0" lang="en-GB" sz="2800" spc="-1" strike="noStrike">
              <a:latin typeface="Arial"/>
            </a:endParaRPr>
          </a:p>
          <a:p>
            <a:pPr>
              <a:lnSpc>
                <a:spcPct val="90000"/>
              </a:lnSpc>
              <a:spcBef>
                <a:spcPts val="1001"/>
              </a:spcBef>
            </a:pPr>
            <a:endParaRPr b="0" lang="en-GB" sz="2800" spc="-1" strike="noStrike">
              <a:latin typeface="Arial"/>
            </a:endParaRPr>
          </a:p>
          <a:p>
            <a:pPr>
              <a:lnSpc>
                <a:spcPct val="90000"/>
              </a:lnSpc>
              <a:spcBef>
                <a:spcPts val="1001"/>
              </a:spcBef>
            </a:pPr>
            <a:endParaRPr b="0" lang="en-GB" sz="2800" spc="-1" strike="noStrike">
              <a:latin typeface="Arial"/>
            </a:endParaRPr>
          </a:p>
          <a:p>
            <a:pPr>
              <a:lnSpc>
                <a:spcPct val="90000"/>
              </a:lnSpc>
              <a:spcBef>
                <a:spcPts val="1001"/>
              </a:spcBef>
            </a:pPr>
            <a:endParaRPr b="0" lang="en-GB" sz="2800" spc="-1" strike="noStrike">
              <a:latin typeface="Arial"/>
            </a:endParaRPr>
          </a:p>
        </p:txBody>
      </p:sp>
      <p:pic>
        <p:nvPicPr>
          <p:cNvPr id="278" name="Afbeelding 6" descr=""/>
          <p:cNvPicPr/>
          <p:nvPr/>
        </p:nvPicPr>
        <p:blipFill>
          <a:blip r:embed="rId1"/>
          <a:stretch/>
        </p:blipFill>
        <p:spPr>
          <a:xfrm>
            <a:off x="10524960" y="546480"/>
            <a:ext cx="1234080" cy="963720"/>
          </a:xfrm>
          <a:prstGeom prst="rect">
            <a:avLst/>
          </a:prstGeom>
          <a:ln>
            <a:noFill/>
          </a:ln>
        </p:spPr>
      </p:pic>
      <p:pic>
        <p:nvPicPr>
          <p:cNvPr id="279" name="" descr=""/>
          <p:cNvPicPr/>
          <p:nvPr/>
        </p:nvPicPr>
        <p:blipFill>
          <a:blip r:embed="rId2"/>
          <a:stretch/>
        </p:blipFill>
        <p:spPr>
          <a:xfrm>
            <a:off x="5393520" y="3993480"/>
            <a:ext cx="6557760" cy="2593800"/>
          </a:xfrm>
          <a:prstGeom prst="rect">
            <a:avLst/>
          </a:prstGeom>
          <a:ln>
            <a:noFill/>
          </a:ln>
        </p:spPr>
      </p:pic>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Salderingsregeling</a:t>
            </a:r>
            <a:endParaRPr b="0" lang="en-GB" sz="4400" spc="-1" strike="noStrike">
              <a:latin typeface="Arial"/>
            </a:endParaRPr>
          </a:p>
        </p:txBody>
      </p:sp>
      <p:sp>
        <p:nvSpPr>
          <p:cNvPr id="281" name="CustomShape 2"/>
          <p:cNvSpPr/>
          <p:nvPr/>
        </p:nvSpPr>
        <p:spPr>
          <a:xfrm>
            <a:off x="609480" y="1604520"/>
            <a:ext cx="10971360" cy="3976200"/>
          </a:xfrm>
          <a:prstGeom prst="rect">
            <a:avLst/>
          </a:prstGeom>
          <a:noFill/>
          <a:ln>
            <a:noFill/>
          </a:ln>
        </p:spPr>
        <p:style>
          <a:lnRef idx="0"/>
          <a:fillRef idx="0"/>
          <a:effectRef idx="0"/>
          <a:fontRef idx="minor"/>
        </p:style>
        <p:txBody>
          <a:bodyPr lIns="0" rIns="0" tIns="0" bIns="0" anchor="ctr"/>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Opwekken van zonnestroom valt niet gelijk met verbruik van de warmtepomp.</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Dankzij de salderingsregeling kun je bij een vastcontract, variabelcontract en dynamisch contract de energiebelasting + btw over het eigen verbruik weg strepen tegen de eigen opwek.</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Afbouw van de regeling gaat in per 2024</a:t>
            </a:r>
            <a:endParaRPr b="0" lang="en-GB" sz="2800" spc="-1" strike="noStrike">
              <a:latin typeface="Arial"/>
            </a:endParaRPr>
          </a:p>
          <a:p>
            <a:pPr>
              <a:lnSpc>
                <a:spcPct val="90000"/>
              </a:lnSpc>
              <a:spcBef>
                <a:spcPts val="1001"/>
              </a:spcBef>
            </a:pP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Aandachtspunten: salderen per maand mag niet. </a:t>
            </a:r>
            <a:endParaRPr b="0" lang="en-GB" sz="2800" spc="-1" strike="noStrike">
              <a:latin typeface="Arial"/>
            </a:endParaRPr>
          </a:p>
          <a:p>
            <a:pPr>
              <a:lnSpc>
                <a:spcPct val="90000"/>
              </a:lnSpc>
              <a:spcBef>
                <a:spcPts val="1001"/>
              </a:spcBef>
            </a:pPr>
            <a:endParaRPr b="0" lang="en-GB" sz="2800" spc="-1" strike="noStrike">
              <a:latin typeface="Arial"/>
            </a:endParaRPr>
          </a:p>
        </p:txBody>
      </p:sp>
      <p:pic>
        <p:nvPicPr>
          <p:cNvPr id="282" name="Afbeelding 6" descr=""/>
          <p:cNvPicPr/>
          <p:nvPr/>
        </p:nvPicPr>
        <p:blipFill>
          <a:blip r:embed="rId1"/>
          <a:stretch/>
        </p:blipFill>
        <p:spPr>
          <a:xfrm>
            <a:off x="10524960" y="546480"/>
            <a:ext cx="1234080" cy="963720"/>
          </a:xfrm>
          <a:prstGeom prst="rect">
            <a:avLst/>
          </a:prstGeom>
          <a:ln>
            <a:noFill/>
          </a:ln>
        </p:spPr>
      </p:pic>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Uitleg energierekening</a:t>
            </a:r>
            <a:endParaRPr b="0" lang="en-GB" sz="4400" spc="-1" strike="noStrike">
              <a:latin typeface="Arial"/>
            </a:endParaRPr>
          </a:p>
        </p:txBody>
      </p:sp>
      <p:sp>
        <p:nvSpPr>
          <p:cNvPr id="284" name="CustomShape 2"/>
          <p:cNvSpPr/>
          <p:nvPr/>
        </p:nvSpPr>
        <p:spPr>
          <a:xfrm>
            <a:off x="609480" y="1604520"/>
            <a:ext cx="10971360" cy="3976200"/>
          </a:xfrm>
          <a:prstGeom prst="rect">
            <a:avLst/>
          </a:prstGeom>
          <a:noFill/>
          <a:ln>
            <a:noFill/>
          </a:ln>
        </p:spPr>
        <p:style>
          <a:lnRef idx="0"/>
          <a:fillRef idx="0"/>
          <a:effectRef idx="0"/>
          <a:fontRef idx="minor"/>
        </p:style>
        <p:txBody>
          <a:bodyPr lIns="0" rIns="0" tIns="0" bIns="0" anchor="ctr"/>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Je energierekening bestaat uit een aantal vaste rubrieken:</a:t>
            </a:r>
            <a:endParaRPr b="0" lang="en-GB" sz="2800" spc="-1" strike="noStrike">
              <a:latin typeface="Arial"/>
            </a:endParaRPr>
          </a:p>
          <a:p>
            <a:pPr marL="2520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Leveringskosten (kosten energiebedrijf)</a:t>
            </a:r>
            <a:endParaRPr b="0" lang="en-GB" sz="2800" spc="-1" strike="noStrike">
              <a:latin typeface="Arial"/>
            </a:endParaRPr>
          </a:p>
          <a:p>
            <a:pPr marL="2520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Netwerkkosten (Enexis)</a:t>
            </a:r>
            <a:endParaRPr b="0" lang="en-GB" sz="2800" spc="-1" strike="noStrike">
              <a:latin typeface="Arial"/>
            </a:endParaRPr>
          </a:p>
          <a:p>
            <a:pPr marL="2520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Kale stroom (enkel of dubbel tarief)</a:t>
            </a:r>
            <a:endParaRPr b="0" lang="en-GB" sz="2800" spc="-1" strike="noStrike">
              <a:latin typeface="Arial"/>
            </a:endParaRPr>
          </a:p>
          <a:p>
            <a:pPr marL="2520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Belastingen (Energiebelasting + Opslag duurzame energie)</a:t>
            </a:r>
            <a:endParaRPr b="0" lang="en-GB" sz="2800" spc="-1" strike="noStrike">
              <a:latin typeface="Arial"/>
            </a:endParaRPr>
          </a:p>
          <a:p>
            <a:pPr marL="2520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Belasting vermindering (incl. Tijdelijke verhoging)</a:t>
            </a:r>
            <a:endParaRPr b="0" lang="en-GB" sz="2800" spc="-1" strike="noStrike">
              <a:latin typeface="Arial"/>
            </a:endParaRPr>
          </a:p>
        </p:txBody>
      </p:sp>
      <p:pic>
        <p:nvPicPr>
          <p:cNvPr id="285" name="Afbeelding 6" descr=""/>
          <p:cNvPicPr/>
          <p:nvPr/>
        </p:nvPicPr>
        <p:blipFill>
          <a:blip r:embed="rId1"/>
          <a:stretch/>
        </p:blipFill>
        <p:spPr>
          <a:xfrm>
            <a:off x="10524960" y="546480"/>
            <a:ext cx="1234080" cy="963720"/>
          </a:xfrm>
          <a:prstGeom prst="rect">
            <a:avLst/>
          </a:prstGeom>
          <a:ln>
            <a:noFill/>
          </a:ln>
        </p:spPr>
      </p:pic>
    </p:spTree>
  </p:cSld>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ffffff"/>
        </a:solidFill>
      </p:bgPr>
    </p:bg>
    <p:spTree>
      <p:nvGrpSpPr>
        <p:cNvPr id="1" name=""/>
        <p:cNvGrpSpPr/>
        <p:nvPr/>
      </p:nvGrpSpPr>
      <p:grpSpPr>
        <a:xfrm>
          <a:off x="0" y="0"/>
          <a:ext cx="0" cy="0"/>
          <a:chOff x="0" y="0"/>
          <a:chExt cx="0" cy="0"/>
        </a:xfrm>
      </p:grpSpPr>
      <p:sp>
        <p:nvSpPr>
          <p:cNvPr id="286" name="CustomShape 1"/>
          <p:cNvSpPr/>
          <p:nvPr/>
        </p:nvSpPr>
        <p:spPr>
          <a:xfrm>
            <a:off x="144000" y="576000"/>
            <a:ext cx="11208600" cy="5599800"/>
          </a:xfrm>
          <a:prstGeom prst="rect">
            <a:avLst/>
          </a:prstGeom>
          <a:noFill/>
          <a:ln>
            <a:noFill/>
          </a:ln>
        </p:spPr>
        <p:style>
          <a:lnRef idx="0"/>
          <a:fillRef idx="0"/>
          <a:effectRef idx="0"/>
          <a:fontRef idx="minor"/>
        </p:style>
        <p:txBody>
          <a:bodyPr lIns="90000" rIns="90000" tIns="45000" bIns="45000" anchor="ctr">
            <a:normAutofit/>
          </a:bodyPr>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Beste meneer Buiter,</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Het kabinet heeft plannen om de energierekening voor huishoudens en kleine bedrijven te verlagen. Het kabinet wil dat mensen tijdelijk een maximale prijs gaan betalen voor gas en elektriciteit bij een gemiddeld energieverbruik. Het prijsplafond wordt op 1 januari 2023 ingevoerd. Om huishoudens en kleine bedrijven nu al te helpen, heeft het kabinet de tijdelijke compensatieregeling voor de maanden november en december in het leven geroepen.</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1" lang="en-GB" sz="800" spc="-1" strike="noStrike">
                <a:solidFill>
                  <a:srgbClr val="000000"/>
                </a:solidFill>
                <a:latin typeface="Arial"/>
                <a:ea typeface="DejaVu Sans"/>
              </a:rPr>
              <a:t>Vaste korting in november en december</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Om huishoudens begin deze winter al te helpen, ontvangen huishoudens en andere kleinverbruikers in november en december een vaste korting van €190,- per maand op de energierekening. De compensatie wordt verstrekt aan kleinverbruikersaansluitingen met verblijfsfunctie waarvoor de leverancier elektriciteit levert op 1 november en/of 1 december 2022.</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1" lang="en-GB" sz="800" spc="-1" strike="noStrike">
                <a:solidFill>
                  <a:srgbClr val="000000"/>
                </a:solidFill>
                <a:latin typeface="Arial"/>
                <a:ea typeface="DejaVu Sans"/>
              </a:rPr>
              <a:t>Spelregels</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Het kabinet heeft de volgende voorwaarden opgesteld.</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Je hebt bij ons een contract voor elektriciteit. Heb je bij ons alleen een contract voor gas? Dan ontvang je de compensatie van jouw leverancier voor elektriciteit.</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Je hebt een kleinverbruikersaansluiting met verblijfsfunctie.</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Je bent op de eerste dag van de desbetreffende maand klant bij ons. Word je bijvoorbeeld klant op 2 november, dan ontvang je de compensatie van je vorige energieleverancier.</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Bij een nieuwe aansluiting, bijvoorbeeld bij een nieuwbouw woning, moet je klant zijn op de eerste dag van de desbetreffende maand. Voorbeeld: Op 2 november start het contract van je nieuwe aansluiting. In dit voorbeeld heb geen recht op de compensatie van november en wel recht op de compensatie van december.</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De compensatie wordt verstrekt per aansluiting. Wanneer je meerdere huishoudens op een aansluiting hebt, dan heb je één keer recht op de compensatie.</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Kijk voor meer informatie over de voorwaarden op: </a:t>
            </a:r>
            <a:r>
              <a:rPr b="0" lang="en-GB" sz="800" spc="-1" strike="noStrike" u="sng">
                <a:solidFill>
                  <a:srgbClr val="0000ff"/>
                </a:solidFill>
                <a:uFillTx/>
                <a:latin typeface="Arial"/>
                <a:ea typeface="DejaVu Sans"/>
                <a:hlinkClick r:id="rId1"/>
              </a:rPr>
              <a:t>https://www.rvo.nl/subsidies-financiering/cek22</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Deze compensatie is voor alle kleinverbruikers hetzelfde en wordt verrekend via een korting op je voorschotbedrag. Heb je nog openstaande facturen, dan verrekenen we de korting met het openstaande saldo.</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1" lang="en-GB" sz="800" spc="-1" strike="noStrike">
                <a:solidFill>
                  <a:srgbClr val="000000"/>
                </a:solidFill>
                <a:latin typeface="Arial"/>
                <a:ea typeface="DejaVu Sans"/>
              </a:rPr>
              <a:t>Verrekening voorschot bedrag in november</a:t>
            </a:r>
            <a:endParaRPr b="0" lang="en-GB" sz="800" spc="-1" strike="noStrike">
              <a:latin typeface="Arial"/>
            </a:endParaRPr>
          </a:p>
          <a:p>
            <a:pPr marL="228600" indent="-227520">
              <a:lnSpc>
                <a:spcPct val="90000"/>
              </a:lnSpc>
              <a:spcBef>
                <a:spcPts val="1001"/>
              </a:spcBef>
              <a:spcAft>
                <a:spcPts val="601"/>
              </a:spcAft>
              <a:buClr>
                <a:srgbClr val="000000"/>
              </a:buClr>
              <a:buFont typeface="Arial"/>
              <a:buChar char="•"/>
            </a:pPr>
            <a:r>
              <a:rPr b="0" lang="en-GB" sz="800" spc="-1" strike="noStrike">
                <a:solidFill>
                  <a:srgbClr val="000000"/>
                </a:solidFill>
                <a:latin typeface="Arial"/>
                <a:ea typeface="DejaVu Sans"/>
              </a:rPr>
              <a:t>Volgens onze administratie ontvang je komende maand nog een bedrag van 185,00.</a:t>
            </a:r>
            <a:endParaRPr b="0" lang="en-GB" sz="800" spc="-1" strike="noStrike">
              <a:latin typeface="Arial"/>
            </a:endParaRPr>
          </a:p>
          <a:p>
            <a:pPr>
              <a:lnSpc>
                <a:spcPct val="90000"/>
              </a:lnSpc>
              <a:spcBef>
                <a:spcPts val="1001"/>
              </a:spcBef>
              <a:spcAft>
                <a:spcPts val="601"/>
              </a:spcAft>
            </a:pPr>
            <a:endParaRPr b="0" lang="en-GB" sz="800" spc="-1" strike="noStrike">
              <a:latin typeface="Arial"/>
            </a:endParaRPr>
          </a:p>
        </p:txBody>
      </p:sp>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CustomShape 1"/>
          <p:cNvSpPr/>
          <p:nvPr/>
        </p:nvSpPr>
        <p:spPr>
          <a:xfrm>
            <a:off x="0" y="0"/>
            <a:ext cx="12191040" cy="6856920"/>
          </a:xfrm>
          <a:prstGeom prst="rect">
            <a:avLst/>
          </a:prstGeom>
          <a:solidFill>
            <a:srgbClr val="ffffff"/>
          </a:solidFill>
          <a:ln w="25560">
            <a:noFill/>
          </a:ln>
        </p:spPr>
        <p:style>
          <a:lnRef idx="0"/>
          <a:fillRef idx="0"/>
          <a:effectRef idx="0"/>
          <a:fontRef idx="minor"/>
        </p:style>
      </p:sp>
      <p:sp>
        <p:nvSpPr>
          <p:cNvPr id="288" name="CustomShape 2"/>
          <p:cNvSpPr/>
          <p:nvPr/>
        </p:nvSpPr>
        <p:spPr>
          <a:xfrm>
            <a:off x="1903680" y="221760"/>
            <a:ext cx="8383680" cy="1331640"/>
          </a:xfrm>
          <a:prstGeom prst="rect">
            <a:avLst/>
          </a:prstGeom>
          <a:solidFill>
            <a:srgbClr val="ffffff"/>
          </a:solidFill>
          <a:ln w="12600">
            <a:solidFill>
              <a:srgbClr val="e1e1e1"/>
            </a:solidFill>
            <a:round/>
          </a:ln>
          <a:effectLst>
            <a:outerShdw dir="2700000" dist="37674">
              <a:srgbClr val="000000">
                <a:alpha val="50000"/>
              </a:srgbClr>
            </a:outerShdw>
          </a:effectLst>
        </p:spPr>
        <p:style>
          <a:lnRef idx="0"/>
          <a:fillRef idx="0"/>
          <a:effectRef idx="0"/>
          <a:fontRef idx="minor"/>
        </p:style>
      </p:sp>
      <p:sp>
        <p:nvSpPr>
          <p:cNvPr id="289" name="CustomShape 3"/>
          <p:cNvSpPr/>
          <p:nvPr/>
        </p:nvSpPr>
        <p:spPr>
          <a:xfrm>
            <a:off x="2483280" y="1211400"/>
            <a:ext cx="7224840" cy="684720"/>
          </a:xfrm>
          <a:prstGeom prst="roundRect">
            <a:avLst>
              <a:gd name="adj" fmla="val 0"/>
            </a:avLst>
          </a:prstGeom>
          <a:solidFill>
            <a:srgbClr val="000000"/>
          </a:solidFill>
          <a:ln w="25560">
            <a:noFill/>
          </a:ln>
        </p:spPr>
        <p:style>
          <a:lnRef idx="0"/>
          <a:fillRef idx="0"/>
          <a:effectRef idx="0"/>
          <a:fontRef idx="minor"/>
        </p:style>
      </p:sp>
      <p:pic>
        <p:nvPicPr>
          <p:cNvPr id="290" name="Picture 9" descr=""/>
          <p:cNvPicPr/>
          <p:nvPr/>
        </p:nvPicPr>
        <p:blipFill>
          <a:blip r:embed="rId1"/>
          <a:stretch/>
        </p:blipFill>
        <p:spPr>
          <a:xfrm>
            <a:off x="384120" y="2214720"/>
            <a:ext cx="2781720" cy="2657880"/>
          </a:xfrm>
          <a:prstGeom prst="rect">
            <a:avLst/>
          </a:prstGeom>
          <a:ln>
            <a:noFill/>
          </a:ln>
        </p:spPr>
      </p:pic>
      <p:pic>
        <p:nvPicPr>
          <p:cNvPr id="291" name="Picture 5" descr=""/>
          <p:cNvPicPr/>
          <p:nvPr/>
        </p:nvPicPr>
        <p:blipFill>
          <a:blip r:embed="rId2"/>
          <a:stretch/>
        </p:blipFill>
        <p:spPr>
          <a:xfrm>
            <a:off x="384120" y="4951440"/>
            <a:ext cx="2781720" cy="1203840"/>
          </a:xfrm>
          <a:prstGeom prst="rect">
            <a:avLst/>
          </a:prstGeom>
          <a:ln>
            <a:noFill/>
          </a:ln>
        </p:spPr>
      </p:pic>
      <p:pic>
        <p:nvPicPr>
          <p:cNvPr id="292" name="Picture 8" descr=""/>
          <p:cNvPicPr/>
          <p:nvPr/>
        </p:nvPicPr>
        <p:blipFill>
          <a:blip r:embed="rId3"/>
          <a:stretch/>
        </p:blipFill>
        <p:spPr>
          <a:xfrm>
            <a:off x="3244680" y="2214720"/>
            <a:ext cx="2835720" cy="2388240"/>
          </a:xfrm>
          <a:prstGeom prst="rect">
            <a:avLst/>
          </a:prstGeom>
          <a:ln>
            <a:noFill/>
          </a:ln>
        </p:spPr>
      </p:pic>
      <p:pic>
        <p:nvPicPr>
          <p:cNvPr id="293" name="Picture 7" descr=""/>
          <p:cNvPicPr/>
          <p:nvPr/>
        </p:nvPicPr>
        <p:blipFill>
          <a:blip r:embed="rId4"/>
          <a:stretch/>
        </p:blipFill>
        <p:spPr>
          <a:xfrm>
            <a:off x="3244680" y="4681440"/>
            <a:ext cx="2835720" cy="1473840"/>
          </a:xfrm>
          <a:prstGeom prst="rect">
            <a:avLst/>
          </a:prstGeom>
          <a:ln>
            <a:noFill/>
          </a:ln>
        </p:spPr>
      </p:pic>
      <p:pic>
        <p:nvPicPr>
          <p:cNvPr id="294" name="Picture 4" descr=""/>
          <p:cNvPicPr/>
          <p:nvPr/>
        </p:nvPicPr>
        <p:blipFill>
          <a:blip r:embed="rId5"/>
          <a:stretch/>
        </p:blipFill>
        <p:spPr>
          <a:xfrm>
            <a:off x="6159600" y="2214720"/>
            <a:ext cx="2734200" cy="2275560"/>
          </a:xfrm>
          <a:prstGeom prst="rect">
            <a:avLst/>
          </a:prstGeom>
          <a:ln>
            <a:noFill/>
          </a:ln>
        </p:spPr>
      </p:pic>
      <p:pic>
        <p:nvPicPr>
          <p:cNvPr id="295" name="Picture 6" descr=""/>
          <p:cNvPicPr/>
          <p:nvPr/>
        </p:nvPicPr>
        <p:blipFill>
          <a:blip r:embed="rId6"/>
          <a:stretch/>
        </p:blipFill>
        <p:spPr>
          <a:xfrm>
            <a:off x="6159600" y="4568760"/>
            <a:ext cx="2734200" cy="1586520"/>
          </a:xfrm>
          <a:prstGeom prst="rect">
            <a:avLst/>
          </a:prstGeom>
          <a:ln>
            <a:noFill/>
          </a:ln>
        </p:spPr>
      </p:pic>
      <p:sp>
        <p:nvSpPr>
          <p:cNvPr id="296" name="CustomShape 4"/>
          <p:cNvSpPr/>
          <p:nvPr/>
        </p:nvSpPr>
        <p:spPr>
          <a:xfrm>
            <a:off x="2103120" y="310320"/>
            <a:ext cx="7984800" cy="8676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0" lang="en-GB" sz="4000" spc="-1" strike="noStrike">
                <a:solidFill>
                  <a:srgbClr val="000000"/>
                </a:solidFill>
                <a:latin typeface="Calibri Light"/>
                <a:ea typeface="DejaVu Sans"/>
              </a:rPr>
              <a:t>Snap jij het nog? #energienota</a:t>
            </a:r>
            <a:endParaRPr b="0" lang="en-GB" sz="4000" spc="-1" strike="noStrike">
              <a:latin typeface="Arial"/>
            </a:endParaRPr>
          </a:p>
        </p:txBody>
      </p:sp>
      <p:pic>
        <p:nvPicPr>
          <p:cNvPr id="297" name="Afbeelding 6" descr=""/>
          <p:cNvPicPr/>
          <p:nvPr/>
        </p:nvPicPr>
        <p:blipFill>
          <a:blip r:embed="rId7"/>
          <a:stretch/>
        </p:blipFill>
        <p:spPr>
          <a:xfrm>
            <a:off x="10524960" y="546480"/>
            <a:ext cx="1234080" cy="963720"/>
          </a:xfrm>
          <a:prstGeom prst="rect">
            <a:avLst/>
          </a:prstGeom>
          <a:ln>
            <a:noFill/>
          </a:ln>
        </p:spPr>
      </p:pic>
    </p:spTree>
  </p:cSld>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8" name="Picture 4" descr=""/>
          <p:cNvPicPr/>
          <p:nvPr/>
        </p:nvPicPr>
        <p:blipFill>
          <a:blip r:embed="rId1"/>
          <a:stretch/>
        </p:blipFill>
        <p:spPr>
          <a:xfrm>
            <a:off x="1760400" y="643320"/>
            <a:ext cx="8669880" cy="5569920"/>
          </a:xfrm>
          <a:prstGeom prst="rect">
            <a:avLst/>
          </a:prstGeom>
          <a:ln>
            <a:noFill/>
          </a:ln>
        </p:spPr>
      </p:pic>
      <p:pic>
        <p:nvPicPr>
          <p:cNvPr id="299" name="Afbeelding 6" descr=""/>
          <p:cNvPicPr/>
          <p:nvPr/>
        </p:nvPicPr>
        <p:blipFill>
          <a:blip r:embed="rId2"/>
          <a:stretch/>
        </p:blipFill>
        <p:spPr>
          <a:xfrm>
            <a:off x="10524960" y="546480"/>
            <a:ext cx="1234080" cy="963720"/>
          </a:xfrm>
          <a:prstGeom prst="rect">
            <a:avLst/>
          </a:prstGeom>
          <a:ln>
            <a:noFill/>
          </a:ln>
        </p:spPr>
      </p:pic>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Zonnepanelen op Manege Rigoletto</a:t>
            </a:r>
            <a:r>
              <a:rPr b="0" lang="en-GB" sz="4400" spc="-1" strike="noStrike">
                <a:solidFill>
                  <a:srgbClr val="000000"/>
                </a:solidFill>
                <a:latin typeface="Calibri"/>
                <a:ea typeface="DejaVu Sans"/>
              </a:rPr>
              <a:t> </a:t>
            </a:r>
            <a:endParaRPr b="0" lang="en-GB" sz="4400" spc="-1" strike="noStrike">
              <a:latin typeface="Arial"/>
            </a:endParaRPr>
          </a:p>
        </p:txBody>
      </p:sp>
      <p:sp>
        <p:nvSpPr>
          <p:cNvPr id="168" name="CustomShape 2"/>
          <p:cNvSpPr/>
          <p:nvPr/>
        </p:nvSpPr>
        <p:spPr>
          <a:xfrm>
            <a:off x="8856000" y="2088000"/>
            <a:ext cx="10899360" cy="2879280"/>
          </a:xfrm>
          <a:prstGeom prst="rect">
            <a:avLst/>
          </a:prstGeom>
          <a:noFill/>
          <a:ln>
            <a:noFill/>
          </a:ln>
        </p:spPr>
        <p:style>
          <a:lnRef idx="0"/>
          <a:fillRef idx="0"/>
          <a:effectRef idx="0"/>
          <a:fontRef idx="minor"/>
        </p:style>
        <p:txBody>
          <a:bodyPr lIns="0" rIns="0" tIns="0" bIns="0" anchor="ctr">
            <a:normAutofit/>
          </a:bodyPr>
          <a:p>
            <a:pPr>
              <a:lnSpc>
                <a:spcPct val="90000"/>
              </a:lnSpc>
              <a:spcBef>
                <a:spcPts val="1001"/>
              </a:spcBef>
            </a:pPr>
            <a:endParaRPr b="0" lang="en-GB" sz="1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Arial"/>
                <a:ea typeface="DejaVu Sans"/>
              </a:rPr>
              <a:t>232 panelen</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Arial"/>
                <a:ea typeface="DejaVu Sans"/>
              </a:rPr>
              <a:t>214 panelen voor</a:t>
            </a:r>
            <a:endParaRPr b="0" lang="en-GB" sz="2800" spc="-1" strike="noStrike">
              <a:latin typeface="Arial"/>
            </a:endParaRPr>
          </a:p>
          <a:p>
            <a:pPr lvl="4" marL="1080000" indent="-215640">
              <a:lnSpc>
                <a:spcPct val="90000"/>
              </a:lnSpc>
              <a:spcBef>
                <a:spcPts val="1001"/>
              </a:spcBef>
              <a:buClr>
                <a:srgbClr val="000000"/>
              </a:buClr>
              <a:buSzPct val="45000"/>
              <a:buFont typeface="Wingdings" charset="2"/>
              <a:buChar char=""/>
            </a:pPr>
            <a:r>
              <a:rPr b="0" lang="en-GB" sz="2800" spc="-1" strike="noStrike">
                <a:solidFill>
                  <a:srgbClr val="000000"/>
                </a:solidFill>
                <a:latin typeface="Arial"/>
                <a:ea typeface="DejaVu Sans"/>
              </a:rPr>
              <a:t>18 deelnemers</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Arial"/>
                <a:ea typeface="DejaVu Sans"/>
              </a:rPr>
              <a:t>opgesteld 77 kWp </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Arial"/>
                <a:ea typeface="DejaVu Sans"/>
              </a:rPr>
              <a:t>2021: 57 + 6 MWh</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Arial"/>
                <a:ea typeface="DejaVu Sans"/>
              </a:rPr>
              <a:t>2022: 65 + 6,3 MWh</a:t>
            </a: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Arial"/>
                <a:ea typeface="DejaVu Sans"/>
              </a:rPr>
              <a:t>CO2 reductie: 94+ ton!</a:t>
            </a:r>
            <a:endParaRPr b="0" lang="en-GB" sz="2800" spc="-1" strike="noStrike">
              <a:latin typeface="Arial"/>
            </a:endParaRPr>
          </a:p>
        </p:txBody>
      </p:sp>
      <p:pic>
        <p:nvPicPr>
          <p:cNvPr id="169" name="Afbeelding 5" descr=""/>
          <p:cNvPicPr/>
          <p:nvPr/>
        </p:nvPicPr>
        <p:blipFill>
          <a:blip r:embed="rId1"/>
          <a:stretch/>
        </p:blipFill>
        <p:spPr>
          <a:xfrm>
            <a:off x="10524960" y="546480"/>
            <a:ext cx="1234080" cy="963720"/>
          </a:xfrm>
          <a:prstGeom prst="rect">
            <a:avLst/>
          </a:prstGeom>
          <a:ln>
            <a:noFill/>
          </a:ln>
        </p:spPr>
      </p:pic>
      <p:pic>
        <p:nvPicPr>
          <p:cNvPr id="170" name="" descr=""/>
          <p:cNvPicPr/>
          <p:nvPr/>
        </p:nvPicPr>
        <p:blipFill>
          <a:blip r:embed="rId2"/>
          <a:stretch/>
        </p:blipFill>
        <p:spPr>
          <a:xfrm>
            <a:off x="1048680" y="1152000"/>
            <a:ext cx="7590600" cy="3075840"/>
          </a:xfrm>
          <a:prstGeom prst="rect">
            <a:avLst/>
          </a:prstGeom>
          <a:ln>
            <a:noFill/>
          </a:ln>
        </p:spPr>
      </p:pic>
      <p:pic>
        <p:nvPicPr>
          <p:cNvPr id="171" name="" descr=""/>
          <p:cNvPicPr/>
          <p:nvPr/>
        </p:nvPicPr>
        <p:blipFill>
          <a:blip r:embed="rId3"/>
          <a:stretch/>
        </p:blipFill>
        <p:spPr>
          <a:xfrm>
            <a:off x="216000" y="3168000"/>
            <a:ext cx="4741920" cy="2879280"/>
          </a:xfrm>
          <a:prstGeom prst="rect">
            <a:avLst/>
          </a:prstGeom>
          <a:ln>
            <a:noFill/>
          </a:ln>
        </p:spPr>
      </p:pic>
      <p:pic>
        <p:nvPicPr>
          <p:cNvPr id="172" name="" descr=""/>
          <p:cNvPicPr/>
          <p:nvPr/>
        </p:nvPicPr>
        <p:blipFill>
          <a:blip r:embed="rId4"/>
          <a:stretch/>
        </p:blipFill>
        <p:spPr>
          <a:xfrm>
            <a:off x="3816000" y="3816000"/>
            <a:ext cx="4887360" cy="280728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Verrekening met voorschotten</a:t>
            </a:r>
            <a:endParaRPr b="0" lang="en-GB" sz="5400" spc="-1" strike="noStrike">
              <a:latin typeface="Arial"/>
            </a:endParaRPr>
          </a:p>
        </p:txBody>
      </p:sp>
      <p:pic>
        <p:nvPicPr>
          <p:cNvPr id="301" name="Picture 9" descr=""/>
          <p:cNvPicPr/>
          <p:nvPr/>
        </p:nvPicPr>
        <p:blipFill>
          <a:blip r:embed="rId1"/>
          <a:stretch/>
        </p:blipFill>
        <p:spPr>
          <a:xfrm>
            <a:off x="3771000" y="1863720"/>
            <a:ext cx="4649040" cy="4439520"/>
          </a:xfrm>
          <a:prstGeom prst="rect">
            <a:avLst/>
          </a:prstGeom>
          <a:ln>
            <a:noFill/>
          </a:ln>
        </p:spPr>
      </p:pic>
      <p:pic>
        <p:nvPicPr>
          <p:cNvPr id="302" name="Afbeelding 6" descr=""/>
          <p:cNvPicPr/>
          <p:nvPr/>
        </p:nvPicPr>
        <p:blipFill>
          <a:blip r:embed="rId2"/>
          <a:stretch/>
        </p:blipFill>
        <p:spPr>
          <a:xfrm>
            <a:off x="10524960" y="546480"/>
            <a:ext cx="1234080" cy="963720"/>
          </a:xfrm>
          <a:prstGeom prst="rect">
            <a:avLst/>
          </a:prstGeom>
          <a:ln>
            <a:noFill/>
          </a:ln>
        </p:spPr>
      </p:pic>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Netto verbruik</a:t>
            </a:r>
            <a:endParaRPr b="0" lang="en-GB" sz="5400" spc="-1" strike="noStrike">
              <a:latin typeface="Arial"/>
            </a:endParaRPr>
          </a:p>
        </p:txBody>
      </p:sp>
      <p:sp>
        <p:nvSpPr>
          <p:cNvPr id="304" name="CustomShape 2"/>
          <p:cNvSpPr/>
          <p:nvPr/>
        </p:nvSpPr>
        <p:spPr>
          <a:xfrm>
            <a:off x="838080" y="1335600"/>
            <a:ext cx="10514520" cy="419400"/>
          </a:xfrm>
          <a:prstGeom prst="rect">
            <a:avLst/>
          </a:prstGeom>
          <a:noFill/>
          <a:ln>
            <a:noFill/>
          </a:ln>
        </p:spPr>
        <p:style>
          <a:lnRef idx="0"/>
          <a:fillRef idx="0"/>
          <a:effectRef idx="0"/>
          <a:fontRef idx="minor"/>
        </p:style>
        <p:txBody>
          <a:bodyPr lIns="90000" rIns="90000" tIns="45000" bIns="45000" anchor="ctr">
            <a:normAutofit/>
          </a:bodyPr>
          <a:p>
            <a:pPr marL="228600" indent="-227520">
              <a:lnSpc>
                <a:spcPct val="90000"/>
              </a:lnSpc>
              <a:spcBef>
                <a:spcPts val="1001"/>
              </a:spcBef>
              <a:buClr>
                <a:srgbClr val="000000"/>
              </a:buClr>
              <a:buFont typeface="Arial"/>
              <a:buChar char="•"/>
            </a:pPr>
            <a:r>
              <a:rPr b="0" lang="en-GB" sz="2400" spc="-1" strike="noStrike">
                <a:solidFill>
                  <a:srgbClr val="000000"/>
                </a:solidFill>
                <a:latin typeface="Calibri Light"/>
                <a:ea typeface="DejaVu Sans"/>
              </a:rPr>
              <a:t>Hoeveel stroom je over het tijdvak/jaar hebt gekocht</a:t>
            </a:r>
            <a:endParaRPr b="0" lang="en-GB" sz="2400" spc="-1" strike="noStrike">
              <a:latin typeface="Arial"/>
            </a:endParaRPr>
          </a:p>
        </p:txBody>
      </p:sp>
      <p:pic>
        <p:nvPicPr>
          <p:cNvPr id="305" name="Picture 8" descr=""/>
          <p:cNvPicPr/>
          <p:nvPr/>
        </p:nvPicPr>
        <p:blipFill>
          <a:blip r:embed="rId1"/>
          <a:stretch/>
        </p:blipFill>
        <p:spPr>
          <a:xfrm>
            <a:off x="3476160" y="1863720"/>
            <a:ext cx="5238720" cy="4439520"/>
          </a:xfrm>
          <a:prstGeom prst="rect">
            <a:avLst/>
          </a:prstGeom>
          <a:ln>
            <a:noFill/>
          </a:ln>
        </p:spPr>
      </p:pic>
      <p:pic>
        <p:nvPicPr>
          <p:cNvPr id="306" name="Graphic 6" descr=""/>
          <p:cNvPicPr/>
          <p:nvPr/>
        </p:nvPicPr>
        <p:blipFill>
          <a:blip r:embed="rId2"/>
          <a:stretch/>
        </p:blipFill>
        <p:spPr>
          <a:xfrm>
            <a:off x="1355040" y="3682440"/>
            <a:ext cx="913320" cy="913320"/>
          </a:xfrm>
          <a:prstGeom prst="rect">
            <a:avLst/>
          </a:prstGeom>
          <a:ln>
            <a:noFill/>
          </a:ln>
        </p:spPr>
      </p:pic>
      <p:pic>
        <p:nvPicPr>
          <p:cNvPr id="307" name="Afbeelding 6" descr=""/>
          <p:cNvPicPr/>
          <p:nvPr/>
        </p:nvPicPr>
        <p:blipFill>
          <a:blip r:embed="rId3"/>
          <a:stretch/>
        </p:blipFill>
        <p:spPr>
          <a:xfrm>
            <a:off x="10524960" y="546480"/>
            <a:ext cx="1234080" cy="963720"/>
          </a:xfrm>
          <a:prstGeom prst="rect">
            <a:avLst/>
          </a:prstGeom>
          <a:ln>
            <a:noFill/>
          </a:ln>
        </p:spPr>
      </p:pic>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8"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Salderen</a:t>
            </a:r>
            <a:endParaRPr b="0" lang="en-GB" sz="5400" spc="-1" strike="noStrike">
              <a:latin typeface="Arial"/>
            </a:endParaRPr>
          </a:p>
        </p:txBody>
      </p:sp>
      <p:sp>
        <p:nvSpPr>
          <p:cNvPr id="309" name="CustomShape 2"/>
          <p:cNvSpPr/>
          <p:nvPr/>
        </p:nvSpPr>
        <p:spPr>
          <a:xfrm>
            <a:off x="838080" y="1335600"/>
            <a:ext cx="10514520" cy="419400"/>
          </a:xfrm>
          <a:prstGeom prst="rect">
            <a:avLst/>
          </a:prstGeom>
          <a:noFill/>
          <a:ln>
            <a:noFill/>
          </a:ln>
        </p:spPr>
        <p:style>
          <a:lnRef idx="0"/>
          <a:fillRef idx="0"/>
          <a:effectRef idx="0"/>
          <a:fontRef idx="minor"/>
        </p:style>
        <p:txBody>
          <a:bodyPr lIns="90000" rIns="90000" tIns="45000" bIns="45000" anchor="ctr">
            <a:normAutofit/>
          </a:bodyPr>
          <a:p>
            <a:pPr marL="228600" indent="-227520">
              <a:lnSpc>
                <a:spcPct val="90000"/>
              </a:lnSpc>
              <a:spcBef>
                <a:spcPts val="1001"/>
              </a:spcBef>
              <a:buClr>
                <a:srgbClr val="000000"/>
              </a:buClr>
              <a:buFont typeface="Arial"/>
              <a:buChar char="•"/>
            </a:pPr>
            <a:r>
              <a:rPr b="0" lang="en-GB" sz="2400" spc="-1" strike="noStrike">
                <a:solidFill>
                  <a:srgbClr val="000000"/>
                </a:solidFill>
                <a:latin typeface="Calibri Light"/>
                <a:ea typeface="DejaVu Sans"/>
              </a:rPr>
              <a:t>Hoeveel stroom je op jaarbasis hebt opgewekt en kunt verrekenen met je ingekochte stroom</a:t>
            </a:r>
            <a:endParaRPr b="0" lang="en-GB" sz="2400" spc="-1" strike="noStrike">
              <a:latin typeface="Arial"/>
            </a:endParaRPr>
          </a:p>
          <a:p>
            <a:pPr>
              <a:lnSpc>
                <a:spcPct val="90000"/>
              </a:lnSpc>
              <a:spcBef>
                <a:spcPts val="1001"/>
              </a:spcBef>
            </a:pPr>
            <a:endParaRPr b="0" lang="en-GB" sz="2400" spc="-1" strike="noStrike">
              <a:latin typeface="Arial"/>
            </a:endParaRPr>
          </a:p>
        </p:txBody>
      </p:sp>
      <p:pic>
        <p:nvPicPr>
          <p:cNvPr id="310" name="Picture 7" descr=""/>
          <p:cNvPicPr/>
          <p:nvPr/>
        </p:nvPicPr>
        <p:blipFill>
          <a:blip r:embed="rId1"/>
          <a:stretch/>
        </p:blipFill>
        <p:spPr>
          <a:xfrm>
            <a:off x="1926360" y="1863720"/>
            <a:ext cx="8338320" cy="4439520"/>
          </a:xfrm>
          <a:prstGeom prst="rect">
            <a:avLst/>
          </a:prstGeom>
          <a:ln>
            <a:noFill/>
          </a:ln>
        </p:spPr>
      </p:pic>
      <p:pic>
        <p:nvPicPr>
          <p:cNvPr id="311" name="Graphic 6" descr=""/>
          <p:cNvPicPr/>
          <p:nvPr/>
        </p:nvPicPr>
        <p:blipFill>
          <a:blip r:embed="rId2"/>
          <a:stretch/>
        </p:blipFill>
        <p:spPr>
          <a:xfrm>
            <a:off x="531360" y="3363120"/>
            <a:ext cx="913320" cy="913320"/>
          </a:xfrm>
          <a:prstGeom prst="rect">
            <a:avLst/>
          </a:prstGeom>
          <a:ln>
            <a:noFill/>
          </a:ln>
        </p:spPr>
      </p:pic>
      <p:pic>
        <p:nvPicPr>
          <p:cNvPr id="312" name="Afbeelding 6" descr=""/>
          <p:cNvPicPr/>
          <p:nvPr/>
        </p:nvPicPr>
        <p:blipFill>
          <a:blip r:embed="rId3"/>
          <a:stretch/>
        </p:blipFill>
        <p:spPr>
          <a:xfrm>
            <a:off x="10524960" y="546480"/>
            <a:ext cx="1234080" cy="963720"/>
          </a:xfrm>
          <a:prstGeom prst="rect">
            <a:avLst/>
          </a:prstGeom>
          <a:ln>
            <a:noFill/>
          </a:ln>
        </p:spPr>
      </p:pic>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3"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Belastingen op stroom</a:t>
            </a:r>
            <a:endParaRPr b="0" lang="en-GB" sz="5400" spc="-1" strike="noStrike">
              <a:latin typeface="Arial"/>
            </a:endParaRPr>
          </a:p>
        </p:txBody>
      </p:sp>
      <p:sp>
        <p:nvSpPr>
          <p:cNvPr id="314" name="CustomShape 2"/>
          <p:cNvSpPr/>
          <p:nvPr/>
        </p:nvSpPr>
        <p:spPr>
          <a:xfrm>
            <a:off x="838080" y="1335600"/>
            <a:ext cx="10514520" cy="419400"/>
          </a:xfrm>
          <a:prstGeom prst="rect">
            <a:avLst/>
          </a:prstGeom>
          <a:noFill/>
          <a:ln>
            <a:noFill/>
          </a:ln>
        </p:spPr>
        <p:style>
          <a:lnRef idx="0"/>
          <a:fillRef idx="0"/>
          <a:effectRef idx="0"/>
          <a:fontRef idx="minor"/>
        </p:style>
        <p:txBody>
          <a:bodyPr lIns="90000" rIns="90000" tIns="45000" bIns="45000" anchor="ctr">
            <a:normAutofit/>
          </a:bodyPr>
          <a:p>
            <a:pPr marL="228600" indent="-227520">
              <a:lnSpc>
                <a:spcPct val="90000"/>
              </a:lnSpc>
              <a:spcBef>
                <a:spcPts val="1001"/>
              </a:spcBef>
              <a:buClr>
                <a:srgbClr val="000000"/>
              </a:buClr>
              <a:buFont typeface="Arial"/>
              <a:buChar char="•"/>
            </a:pPr>
            <a:r>
              <a:rPr b="0" lang="en-GB" sz="2400" spc="-1" strike="noStrike">
                <a:solidFill>
                  <a:srgbClr val="000000"/>
                </a:solidFill>
                <a:latin typeface="Calibri Light"/>
                <a:ea typeface="DejaVu Sans"/>
              </a:rPr>
              <a:t>Hoeveel belasting je mag verrekenen op basis van salderen en de postcoderoos.</a:t>
            </a:r>
            <a:endParaRPr b="0" lang="en-GB" sz="2400" spc="-1" strike="noStrike">
              <a:latin typeface="Arial"/>
            </a:endParaRPr>
          </a:p>
        </p:txBody>
      </p:sp>
      <p:pic>
        <p:nvPicPr>
          <p:cNvPr id="315" name="Picture 6" descr=""/>
          <p:cNvPicPr/>
          <p:nvPr/>
        </p:nvPicPr>
        <p:blipFill>
          <a:blip r:embed="rId1"/>
          <a:stretch/>
        </p:blipFill>
        <p:spPr>
          <a:xfrm>
            <a:off x="2348640" y="1863720"/>
            <a:ext cx="7493760" cy="4439520"/>
          </a:xfrm>
          <a:prstGeom prst="rect">
            <a:avLst/>
          </a:prstGeom>
          <a:ln>
            <a:noFill/>
          </a:ln>
        </p:spPr>
      </p:pic>
      <p:sp>
        <p:nvSpPr>
          <p:cNvPr id="316" name="CustomShape 3"/>
          <p:cNvSpPr/>
          <p:nvPr/>
        </p:nvSpPr>
        <p:spPr>
          <a:xfrm>
            <a:off x="1602360" y="3733920"/>
            <a:ext cx="8947440" cy="421200"/>
          </a:xfrm>
          <a:prstGeom prst="rect">
            <a:avLst/>
          </a:prstGeom>
          <a:solidFill>
            <a:srgbClr val="ffffff"/>
          </a:solidFill>
          <a:ln w="25560">
            <a:solidFill>
              <a:srgbClr val="ffffff"/>
            </a:solidFill>
            <a:round/>
          </a:ln>
        </p:spPr>
        <p:style>
          <a:lnRef idx="0"/>
          <a:fillRef idx="0"/>
          <a:effectRef idx="0"/>
          <a:fontRef idx="minor"/>
        </p:style>
      </p:sp>
      <p:pic>
        <p:nvPicPr>
          <p:cNvPr id="317" name="Graphic 7" descr=""/>
          <p:cNvPicPr/>
          <p:nvPr/>
        </p:nvPicPr>
        <p:blipFill>
          <a:blip r:embed="rId2"/>
          <a:stretch/>
        </p:blipFill>
        <p:spPr>
          <a:xfrm>
            <a:off x="1746360" y="4155840"/>
            <a:ext cx="913320" cy="913320"/>
          </a:xfrm>
          <a:prstGeom prst="rect">
            <a:avLst/>
          </a:prstGeom>
          <a:ln>
            <a:noFill/>
          </a:ln>
        </p:spPr>
      </p:pic>
      <p:pic>
        <p:nvPicPr>
          <p:cNvPr id="318" name="Graphic 8" descr=""/>
          <p:cNvPicPr/>
          <p:nvPr/>
        </p:nvPicPr>
        <p:blipFill>
          <a:blip r:embed="rId3"/>
          <a:stretch/>
        </p:blipFill>
        <p:spPr>
          <a:xfrm>
            <a:off x="984600" y="4155840"/>
            <a:ext cx="913320" cy="913320"/>
          </a:xfrm>
          <a:prstGeom prst="rect">
            <a:avLst/>
          </a:prstGeom>
          <a:ln>
            <a:noFill/>
          </a:ln>
        </p:spPr>
      </p:pic>
      <p:pic>
        <p:nvPicPr>
          <p:cNvPr id="319" name="Graphic 9" descr=""/>
          <p:cNvPicPr/>
          <p:nvPr/>
        </p:nvPicPr>
        <p:blipFill>
          <a:blip r:embed="rId4"/>
          <a:stretch/>
        </p:blipFill>
        <p:spPr>
          <a:xfrm>
            <a:off x="1200600" y="1911240"/>
            <a:ext cx="913320" cy="913320"/>
          </a:xfrm>
          <a:prstGeom prst="rect">
            <a:avLst/>
          </a:prstGeom>
          <a:ln>
            <a:noFill/>
          </a:ln>
        </p:spPr>
      </p:pic>
      <p:pic>
        <p:nvPicPr>
          <p:cNvPr id="320" name="Afbeelding 6" descr=""/>
          <p:cNvPicPr/>
          <p:nvPr/>
        </p:nvPicPr>
        <p:blipFill>
          <a:blip r:embed="rId5"/>
          <a:stretch/>
        </p:blipFill>
        <p:spPr>
          <a:xfrm>
            <a:off x="10524960" y="546480"/>
            <a:ext cx="1234080" cy="963720"/>
          </a:xfrm>
          <a:prstGeom prst="rect">
            <a:avLst/>
          </a:prstGeom>
          <a:ln>
            <a:noFill/>
          </a:ln>
        </p:spPr>
      </p:pic>
    </p:spTree>
  </p:cSld>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1"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Leveringskosten</a:t>
            </a:r>
            <a:endParaRPr b="0" lang="en-GB" sz="5400" spc="-1" strike="noStrike">
              <a:latin typeface="Arial"/>
            </a:endParaRPr>
          </a:p>
        </p:txBody>
      </p:sp>
      <p:sp>
        <p:nvSpPr>
          <p:cNvPr id="322" name="CustomShape 2"/>
          <p:cNvSpPr/>
          <p:nvPr/>
        </p:nvSpPr>
        <p:spPr>
          <a:xfrm>
            <a:off x="838080" y="1335600"/>
            <a:ext cx="10514520" cy="419400"/>
          </a:xfrm>
          <a:prstGeom prst="rect">
            <a:avLst/>
          </a:prstGeom>
          <a:noFill/>
          <a:ln>
            <a:noFill/>
          </a:ln>
        </p:spPr>
        <p:style>
          <a:lnRef idx="0"/>
          <a:fillRef idx="0"/>
          <a:effectRef idx="0"/>
          <a:fontRef idx="minor"/>
        </p:style>
        <p:txBody>
          <a:bodyPr lIns="90000" rIns="90000" tIns="45000" bIns="45000" anchor="ctr">
            <a:normAutofit/>
          </a:bodyPr>
          <a:p>
            <a:pPr marL="228600" indent="-227520">
              <a:lnSpc>
                <a:spcPct val="90000"/>
              </a:lnSpc>
              <a:spcBef>
                <a:spcPts val="1001"/>
              </a:spcBef>
              <a:buClr>
                <a:srgbClr val="000000"/>
              </a:buClr>
              <a:buFont typeface="Arial"/>
              <a:buChar char="•"/>
            </a:pPr>
            <a:r>
              <a:rPr b="0" lang="en-GB" sz="2400" spc="-1" strike="noStrike">
                <a:solidFill>
                  <a:srgbClr val="000000"/>
                </a:solidFill>
                <a:latin typeface="Calibri Light"/>
                <a:ea typeface="DejaVu Sans"/>
              </a:rPr>
              <a:t>Kosten die je maakt voor je aansluiting(contract)</a:t>
            </a:r>
            <a:endParaRPr b="0" lang="en-GB" sz="2400" spc="-1" strike="noStrike">
              <a:latin typeface="Arial"/>
            </a:endParaRPr>
          </a:p>
        </p:txBody>
      </p:sp>
      <p:pic>
        <p:nvPicPr>
          <p:cNvPr id="323" name="Picture 5" descr=""/>
          <p:cNvPicPr/>
          <p:nvPr/>
        </p:nvPicPr>
        <p:blipFill>
          <a:blip r:embed="rId1"/>
          <a:stretch/>
        </p:blipFill>
        <p:spPr>
          <a:xfrm>
            <a:off x="1161720" y="1863720"/>
            <a:ext cx="9867240" cy="4439520"/>
          </a:xfrm>
          <a:prstGeom prst="rect">
            <a:avLst/>
          </a:prstGeom>
          <a:ln>
            <a:noFill/>
          </a:ln>
        </p:spPr>
      </p:pic>
      <p:pic>
        <p:nvPicPr>
          <p:cNvPr id="324" name="Afbeelding 6" descr=""/>
          <p:cNvPicPr/>
          <p:nvPr/>
        </p:nvPicPr>
        <p:blipFill>
          <a:blip r:embed="rId2"/>
          <a:stretch/>
        </p:blipFill>
        <p:spPr>
          <a:xfrm>
            <a:off x="10524960" y="546480"/>
            <a:ext cx="1234080" cy="963720"/>
          </a:xfrm>
          <a:prstGeom prst="rect">
            <a:avLst/>
          </a:prstGeom>
          <a:ln>
            <a:noFill/>
          </a:ln>
        </p:spPr>
      </p:pic>
    </p:spTree>
  </p:cSld>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5"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Voorschot verrekening</a:t>
            </a:r>
            <a:endParaRPr b="0" lang="en-GB" sz="5400" spc="-1" strike="noStrike">
              <a:latin typeface="Arial"/>
            </a:endParaRPr>
          </a:p>
        </p:txBody>
      </p:sp>
      <p:pic>
        <p:nvPicPr>
          <p:cNvPr id="326" name="Picture 4" descr=""/>
          <p:cNvPicPr/>
          <p:nvPr/>
        </p:nvPicPr>
        <p:blipFill>
          <a:blip r:embed="rId1"/>
          <a:stretch/>
        </p:blipFill>
        <p:spPr>
          <a:xfrm>
            <a:off x="2592000" y="1158120"/>
            <a:ext cx="6162120" cy="5145120"/>
          </a:xfrm>
          <a:prstGeom prst="rect">
            <a:avLst/>
          </a:prstGeom>
          <a:ln>
            <a:noFill/>
          </a:ln>
        </p:spPr>
      </p:pic>
      <p:pic>
        <p:nvPicPr>
          <p:cNvPr id="327" name="Graphic 6" descr=""/>
          <p:cNvPicPr/>
          <p:nvPr/>
        </p:nvPicPr>
        <p:blipFill>
          <a:blip r:embed="rId2"/>
          <a:stretch/>
        </p:blipFill>
        <p:spPr>
          <a:xfrm>
            <a:off x="7554240" y="5432760"/>
            <a:ext cx="913320" cy="913320"/>
          </a:xfrm>
          <a:prstGeom prst="rect">
            <a:avLst/>
          </a:prstGeom>
          <a:ln>
            <a:noFill/>
          </a:ln>
        </p:spPr>
      </p:pic>
      <p:pic>
        <p:nvPicPr>
          <p:cNvPr id="328" name="Graphic 7" descr=""/>
          <p:cNvPicPr/>
          <p:nvPr/>
        </p:nvPicPr>
        <p:blipFill>
          <a:blip r:embed="rId3"/>
          <a:stretch/>
        </p:blipFill>
        <p:spPr>
          <a:xfrm>
            <a:off x="1677960" y="4701960"/>
            <a:ext cx="913320" cy="913320"/>
          </a:xfrm>
          <a:prstGeom prst="rect">
            <a:avLst/>
          </a:prstGeom>
          <a:ln>
            <a:noFill/>
          </a:ln>
        </p:spPr>
      </p:pic>
      <p:pic>
        <p:nvPicPr>
          <p:cNvPr id="329" name="Graphic 8" descr=""/>
          <p:cNvPicPr/>
          <p:nvPr/>
        </p:nvPicPr>
        <p:blipFill>
          <a:blip r:embed="rId4"/>
          <a:stretch/>
        </p:blipFill>
        <p:spPr>
          <a:xfrm>
            <a:off x="1821960" y="2685960"/>
            <a:ext cx="913320" cy="913320"/>
          </a:xfrm>
          <a:prstGeom prst="rect">
            <a:avLst/>
          </a:prstGeom>
          <a:ln>
            <a:noFill/>
          </a:ln>
        </p:spPr>
      </p:pic>
      <p:pic>
        <p:nvPicPr>
          <p:cNvPr id="330" name="Afbeelding 6" descr=""/>
          <p:cNvPicPr/>
          <p:nvPr/>
        </p:nvPicPr>
        <p:blipFill>
          <a:blip r:embed="rId5"/>
          <a:stretch/>
        </p:blipFill>
        <p:spPr>
          <a:xfrm>
            <a:off x="10524960" y="546480"/>
            <a:ext cx="1234080" cy="963720"/>
          </a:xfrm>
          <a:prstGeom prst="rect">
            <a:avLst/>
          </a:prstGeom>
          <a:ln>
            <a:noFill/>
          </a:ln>
        </p:spPr>
      </p:pic>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Energie VanOns</a:t>
            </a:r>
            <a:endParaRPr b="0" lang="en-GB" sz="4400" spc="-1" strike="noStrike">
              <a:latin typeface="Arial"/>
            </a:endParaRPr>
          </a:p>
        </p:txBody>
      </p:sp>
      <p:sp>
        <p:nvSpPr>
          <p:cNvPr id="332" name="CustomShape 2"/>
          <p:cNvSpPr/>
          <p:nvPr/>
        </p:nvSpPr>
        <p:spPr>
          <a:xfrm>
            <a:off x="609480" y="1604520"/>
            <a:ext cx="10971360" cy="3976200"/>
          </a:xfrm>
          <a:prstGeom prst="rect">
            <a:avLst/>
          </a:prstGeom>
          <a:noFill/>
          <a:ln>
            <a:noFill/>
          </a:ln>
        </p:spPr>
        <p:style>
          <a:lnRef idx="0"/>
          <a:fillRef idx="0"/>
          <a:effectRef idx="0"/>
          <a:fontRef idx="minor"/>
        </p:style>
        <p:txBody>
          <a:bodyPr lIns="0" rIns="0" tIns="0" bIns="0" anchor="ctr">
            <a:normAutofit/>
          </a:bodyPr>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Meerkracht is aangesloten bij de Groninger Energie Koepel. Net als Grunneger Power, EC Noordijk, EC Woltersum, DECM, EC Lage Land, ECOThesinge en andere lokale initiatieven zijn we indirect aandeelhouder van Energie VanOns. </a:t>
            </a:r>
            <a:endParaRPr b="0" lang="en-GB" sz="2800" spc="-1" strike="noStrike">
              <a:latin typeface="Arial"/>
            </a:endParaRPr>
          </a:p>
          <a:p>
            <a:pPr>
              <a:lnSpc>
                <a:spcPct val="90000"/>
              </a:lnSpc>
              <a:spcBef>
                <a:spcPts val="1001"/>
              </a:spcBef>
            </a:pP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We verkopen onze opwek van de projecten aan Energie VanOns en waar mogelijk wordt deze benut om door te leveren aan de leden.</a:t>
            </a:r>
            <a:endParaRPr b="0" lang="en-GB" sz="2800" spc="-1" strike="noStrike">
              <a:latin typeface="Arial"/>
            </a:endParaRPr>
          </a:p>
          <a:p>
            <a:pPr>
              <a:lnSpc>
                <a:spcPct val="90000"/>
              </a:lnSpc>
              <a:spcBef>
                <a:spcPts val="1001"/>
              </a:spcBef>
            </a:pPr>
            <a:endParaRPr b="0" lang="en-GB" sz="2800" spc="-1" strike="noStrike">
              <a:latin typeface="Arial"/>
            </a:endParaRPr>
          </a:p>
          <a:p>
            <a:pPr marL="228600" indent="-227520">
              <a:lnSpc>
                <a:spcPct val="90000"/>
              </a:lnSpc>
              <a:spcBef>
                <a:spcPts val="1001"/>
              </a:spcBef>
              <a:buClr>
                <a:srgbClr val="000000"/>
              </a:buClr>
              <a:buFont typeface="Arial"/>
              <a:buChar char="•"/>
            </a:pPr>
            <a:r>
              <a:rPr b="0" lang="en-GB" sz="2800" spc="-1" strike="noStrike">
                <a:solidFill>
                  <a:srgbClr val="000000"/>
                </a:solidFill>
                <a:latin typeface="Calibri Light"/>
                <a:ea typeface="DejaVu Sans"/>
              </a:rPr>
              <a:t>Overstappen naar EnergieVanOns is mogelijk als je lid bent van onze coöperatie. Zie https://energie.vanons.org/cooperatie/meerkracht/</a:t>
            </a:r>
            <a:endParaRPr b="0" lang="en-GB" sz="2800" spc="-1" strike="noStrike">
              <a:latin typeface="Arial"/>
            </a:endParaRPr>
          </a:p>
        </p:txBody>
      </p:sp>
      <p:pic>
        <p:nvPicPr>
          <p:cNvPr id="333" name="Afbeelding 6" descr=""/>
          <p:cNvPicPr/>
          <p:nvPr/>
        </p:nvPicPr>
        <p:blipFill>
          <a:blip r:embed="rId1"/>
          <a:stretch/>
        </p:blipFill>
        <p:spPr>
          <a:xfrm>
            <a:off x="10524960" y="546480"/>
            <a:ext cx="1234080" cy="963720"/>
          </a:xfrm>
          <a:prstGeom prst="rect">
            <a:avLst/>
          </a:prstGeom>
          <a:ln>
            <a:noFill/>
          </a:ln>
        </p:spPr>
      </p:pic>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4" name="CustomShape 1"/>
          <p:cNvSpPr/>
          <p:nvPr/>
        </p:nvSpPr>
        <p:spPr>
          <a:xfrm>
            <a:off x="838080" y="291240"/>
            <a:ext cx="10514520" cy="931680"/>
          </a:xfrm>
          <a:prstGeom prst="rect">
            <a:avLst/>
          </a:prstGeom>
          <a:noFill/>
          <a:ln>
            <a:noFill/>
          </a:ln>
        </p:spPr>
        <p:style>
          <a:lnRef idx="0"/>
          <a:fillRef idx="0"/>
          <a:effectRef idx="0"/>
          <a:fontRef idx="minor"/>
        </p:style>
        <p:txBody>
          <a:bodyPr lIns="90000" rIns="90000" tIns="45000" bIns="45000" anchor="b">
            <a:normAutofit/>
          </a:bodyPr>
          <a:p>
            <a:pPr>
              <a:lnSpc>
                <a:spcPct val="90000"/>
              </a:lnSpc>
            </a:pPr>
            <a:r>
              <a:rPr b="0" lang="en-GB" sz="5400" spc="-1" strike="noStrike">
                <a:solidFill>
                  <a:srgbClr val="000000"/>
                </a:solidFill>
                <a:latin typeface="Calibri Light"/>
                <a:ea typeface="DejaVu Sans"/>
              </a:rPr>
              <a:t>Actuele tarieven</a:t>
            </a:r>
            <a:endParaRPr b="0" lang="en-GB" sz="5400" spc="-1" strike="noStrike">
              <a:latin typeface="Arial"/>
            </a:endParaRPr>
          </a:p>
        </p:txBody>
      </p:sp>
      <p:pic>
        <p:nvPicPr>
          <p:cNvPr id="335" name="Picture 4" descr=""/>
          <p:cNvPicPr/>
          <p:nvPr/>
        </p:nvPicPr>
        <p:blipFill>
          <a:blip r:embed="rId1"/>
          <a:stretch/>
        </p:blipFill>
        <p:spPr>
          <a:xfrm>
            <a:off x="838080" y="3269160"/>
            <a:ext cx="10514520" cy="1629000"/>
          </a:xfrm>
          <a:prstGeom prst="rect">
            <a:avLst/>
          </a:prstGeom>
          <a:ln>
            <a:noFill/>
          </a:ln>
        </p:spPr>
      </p:pic>
      <p:pic>
        <p:nvPicPr>
          <p:cNvPr id="336" name="Afbeelding 6" descr=""/>
          <p:cNvPicPr/>
          <p:nvPr/>
        </p:nvPicPr>
        <p:blipFill>
          <a:blip r:embed="rId2"/>
          <a:stretch/>
        </p:blipFill>
        <p:spPr>
          <a:xfrm>
            <a:off x="10524960" y="546480"/>
            <a:ext cx="1234080" cy="963720"/>
          </a:xfrm>
          <a:prstGeom prst="rect">
            <a:avLst/>
          </a:prstGeom>
          <a:ln>
            <a:noFill/>
          </a:ln>
        </p:spPr>
      </p:pic>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7" name="Afbeelding 161" descr=""/>
          <p:cNvPicPr/>
          <p:nvPr/>
        </p:nvPicPr>
        <p:blipFill>
          <a:blip r:embed="rId1"/>
          <a:stretch/>
        </p:blipFill>
        <p:spPr>
          <a:xfrm>
            <a:off x="6912000" y="2460600"/>
            <a:ext cx="4899600" cy="4098960"/>
          </a:xfrm>
          <a:prstGeom prst="rect">
            <a:avLst/>
          </a:prstGeom>
          <a:ln>
            <a:noFill/>
          </a:ln>
        </p:spPr>
      </p:pic>
      <p:sp>
        <p:nvSpPr>
          <p:cNvPr id="338" name="CustomShape 1"/>
          <p:cNvSpPr/>
          <p:nvPr/>
        </p:nvSpPr>
        <p:spPr>
          <a:xfrm>
            <a:off x="1554480" y="6035040"/>
            <a:ext cx="733320" cy="342720"/>
          </a:xfrm>
          <a:prstGeom prst="rect">
            <a:avLst/>
          </a:prstGeom>
          <a:noFill/>
          <a:ln>
            <a:noFill/>
          </a:ln>
        </p:spPr>
        <p:style>
          <a:lnRef idx="0"/>
          <a:fillRef idx="0"/>
          <a:effectRef idx="0"/>
          <a:fontRef idx="minor"/>
        </p:style>
      </p:sp>
      <p:sp>
        <p:nvSpPr>
          <p:cNvPr id="339" name="CustomShape 2"/>
          <p:cNvSpPr/>
          <p:nvPr/>
        </p:nvSpPr>
        <p:spPr>
          <a:xfrm>
            <a:off x="955080" y="864000"/>
            <a:ext cx="3724200" cy="892080"/>
          </a:xfrm>
          <a:prstGeom prst="rect">
            <a:avLst/>
          </a:prstGeom>
          <a:noFill/>
          <a:ln>
            <a:noFill/>
          </a:ln>
        </p:spPr>
        <p:style>
          <a:lnRef idx="0"/>
          <a:fillRef idx="0"/>
          <a:effectRef idx="0"/>
          <a:fontRef idx="minor"/>
        </p:style>
        <p:txBody>
          <a:bodyPr lIns="90000" rIns="90000" tIns="45000" bIns="45000"/>
          <a:p>
            <a:pPr>
              <a:lnSpc>
                <a:spcPct val="100000"/>
              </a:lnSpc>
            </a:pPr>
            <a:r>
              <a:rPr b="0" lang="en-GB" sz="8000" spc="-1" strike="noStrike">
                <a:solidFill>
                  <a:srgbClr val="ed1c24"/>
                </a:solidFill>
                <a:latin typeface="Cambria"/>
                <a:ea typeface="DejaVu Sans"/>
              </a:rPr>
              <a:t>Vragen?</a:t>
            </a:r>
            <a:endParaRPr b="0" lang="en-GB" sz="8000" spc="-1" strike="noStrike">
              <a:latin typeface="Arial"/>
            </a:endParaRPr>
          </a:p>
        </p:txBody>
      </p:sp>
      <p:sp>
        <p:nvSpPr>
          <p:cNvPr id="340" name="CustomShape 3"/>
          <p:cNvSpPr/>
          <p:nvPr/>
        </p:nvSpPr>
        <p:spPr>
          <a:xfrm>
            <a:off x="1177560" y="2733840"/>
            <a:ext cx="8109720" cy="2161440"/>
          </a:xfrm>
          <a:prstGeom prst="rect">
            <a:avLst/>
          </a:prstGeom>
          <a:noFill/>
          <a:ln>
            <a:noFill/>
          </a:ln>
        </p:spPr>
        <p:style>
          <a:lnRef idx="0"/>
          <a:fillRef idx="0"/>
          <a:effectRef idx="0"/>
          <a:fontRef idx="minor"/>
        </p:style>
        <p:txBody>
          <a:bodyPr lIns="90000" rIns="90000" tIns="45000" bIns="45000"/>
          <a:p>
            <a:pPr>
              <a:lnSpc>
                <a:spcPct val="100000"/>
              </a:lnSpc>
            </a:pPr>
            <a:r>
              <a:rPr b="0" lang="en-GB" sz="2200" spc="-1" strike="noStrike">
                <a:solidFill>
                  <a:srgbClr val="000000"/>
                </a:solidFill>
                <a:latin typeface="Calibri Light"/>
                <a:ea typeface="DejaVu Sans"/>
              </a:rPr>
              <a:t>warmtebeeldcamera inspectie?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energiestekkerkoffer lenen?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meehelpen?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lid worden?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a:p>
            <a:pPr>
              <a:lnSpc>
                <a:spcPct val="100000"/>
              </a:lnSpc>
            </a:pPr>
            <a:r>
              <a:rPr b="0" lang="en-GB" sz="2200" spc="-1" strike="noStrike">
                <a:solidFill>
                  <a:srgbClr val="000000"/>
                </a:solidFill>
                <a:latin typeface="Calibri Light"/>
                <a:ea typeface="DejaVu Sans"/>
              </a:rPr>
              <a:t>opmerkingen?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	</a:t>
            </a:r>
            <a:r>
              <a:rPr b="0" lang="en-GB" sz="2200" spc="-1" strike="noStrike">
                <a:solidFill>
                  <a:srgbClr val="000000"/>
                </a:solidFill>
                <a:latin typeface="Calibri Light"/>
                <a:ea typeface="DejaVu Sans"/>
              </a:rPr>
              <a:t>info@meerkracht.org</a:t>
            </a:r>
            <a:endParaRPr b="0" lang="en-GB" sz="2200" spc="-1" strike="noStrike">
              <a:latin typeface="Arial"/>
            </a:endParaRPr>
          </a:p>
        </p:txBody>
      </p:sp>
    </p:spTree>
  </p:cSld>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Wat doen leden van Meerkracht?</a:t>
            </a:r>
            <a:endParaRPr b="0" lang="en-GB" sz="4400" spc="-1" strike="noStrike">
              <a:latin typeface="Arial"/>
            </a:endParaRPr>
          </a:p>
        </p:txBody>
      </p:sp>
      <p:sp>
        <p:nvSpPr>
          <p:cNvPr id="174" name="CustomShape 2"/>
          <p:cNvSpPr/>
          <p:nvPr/>
        </p:nvSpPr>
        <p:spPr>
          <a:xfrm>
            <a:off x="288000" y="1484640"/>
            <a:ext cx="10510920" cy="4346640"/>
          </a:xfrm>
          <a:prstGeom prst="rect">
            <a:avLst/>
          </a:prstGeom>
          <a:noFill/>
          <a:ln>
            <a:noFill/>
          </a:ln>
        </p:spPr>
        <p:style>
          <a:lnRef idx="0"/>
          <a:fillRef idx="0"/>
          <a:effectRef idx="0"/>
          <a:fontRef idx="minor"/>
        </p:style>
        <p:txBody>
          <a:bodyPr lIns="90000" rIns="90000" tIns="45000" bIns="45000">
            <a:normAutofit/>
          </a:bodyPr>
          <a:p>
            <a:pPr marL="3960">
              <a:lnSpc>
                <a:spcPct val="90000"/>
              </a:lnSpc>
              <a:spcBef>
                <a:spcPts val="1001"/>
              </a:spcBef>
            </a:pPr>
            <a:endParaRPr b="0" lang="en-GB" sz="18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Maandelijks zwerfvuilwandelen</a:t>
            </a:r>
            <a:endParaRPr b="0" lang="en-GB" sz="2400" spc="-1" strike="noStrike">
              <a:latin typeface="Arial"/>
            </a:endParaRPr>
          </a:p>
          <a:p>
            <a:pPr marL="719280">
              <a:lnSpc>
                <a:spcPct val="90000"/>
              </a:lnSpc>
              <a:spcBef>
                <a:spcPts val="850"/>
              </a:spcBef>
              <a:spcAft>
                <a:spcPts val="850"/>
              </a:spcAft>
            </a:pPr>
            <a:endParaRPr b="0" lang="en-GB" sz="2400" spc="-1" strike="noStrike">
              <a:latin typeface="Arial"/>
            </a:endParaRPr>
          </a:p>
        </p:txBody>
      </p:sp>
      <p:pic>
        <p:nvPicPr>
          <p:cNvPr id="175" name="Afbeelding 5" descr=""/>
          <p:cNvPicPr/>
          <p:nvPr/>
        </p:nvPicPr>
        <p:blipFill>
          <a:blip r:embed="rId1"/>
          <a:stretch/>
        </p:blipFill>
        <p:spPr>
          <a:xfrm>
            <a:off x="10524960" y="546120"/>
            <a:ext cx="1234080" cy="963720"/>
          </a:xfrm>
          <a:prstGeom prst="rect">
            <a:avLst/>
          </a:prstGeom>
          <a:ln>
            <a:noFill/>
          </a:ln>
        </p:spPr>
      </p:pic>
      <p:sp>
        <p:nvSpPr>
          <p:cNvPr id="176" name="CustomShape 3"/>
          <p:cNvSpPr/>
          <p:nvPr/>
        </p:nvSpPr>
        <p:spPr>
          <a:xfrm>
            <a:off x="1368000" y="6264000"/>
            <a:ext cx="6050520" cy="420480"/>
          </a:xfrm>
          <a:prstGeom prst="rect">
            <a:avLst/>
          </a:prstGeom>
          <a:noFill/>
          <a:ln>
            <a:noFill/>
          </a:ln>
        </p:spPr>
        <p:style>
          <a:lnRef idx="0"/>
          <a:fillRef idx="0"/>
          <a:effectRef idx="0"/>
          <a:fontRef idx="minor"/>
        </p:style>
        <p:txBody>
          <a:bodyPr lIns="90000" rIns="90000" tIns="45000" bIns="45000"/>
          <a:p>
            <a:pPr>
              <a:lnSpc>
                <a:spcPct val="100000"/>
              </a:lnSpc>
            </a:pPr>
            <a:r>
              <a:rPr b="1" i="1" lang="en-GB" sz="2600" spc="-1" strike="noStrike">
                <a:solidFill>
                  <a:srgbClr val="000000"/>
                </a:solidFill>
                <a:latin typeface="Calibri"/>
                <a:ea typeface="DejaVu Sans"/>
              </a:rPr>
              <a:t>→ </a:t>
            </a:r>
            <a:r>
              <a:rPr b="1" i="1" lang="en-GB" sz="2600" spc="-1" strike="noStrike">
                <a:solidFill>
                  <a:srgbClr val="000000"/>
                </a:solidFill>
                <a:latin typeface="Calibri"/>
                <a:ea typeface="DejaVu Sans"/>
              </a:rPr>
              <a:t>Meer leden + meer handjes = meer actie</a:t>
            </a:r>
            <a:endParaRPr b="0" lang="en-GB" sz="2600" spc="-1" strike="noStrike">
              <a:latin typeface="Arial"/>
            </a:endParaRPr>
          </a:p>
        </p:txBody>
      </p:sp>
      <p:pic>
        <p:nvPicPr>
          <p:cNvPr id="177" name="" descr=""/>
          <p:cNvPicPr/>
          <p:nvPr/>
        </p:nvPicPr>
        <p:blipFill>
          <a:blip r:embed="rId2"/>
          <a:stretch/>
        </p:blipFill>
        <p:spPr>
          <a:xfrm>
            <a:off x="6578280" y="1713600"/>
            <a:ext cx="5157000" cy="4405680"/>
          </a:xfrm>
          <a:prstGeom prst="rect">
            <a:avLst/>
          </a:prstGeom>
          <a:ln>
            <a:noFill/>
          </a:ln>
        </p:spPr>
      </p:pic>
      <p:pic>
        <p:nvPicPr>
          <p:cNvPr id="178" name="" descr=""/>
          <p:cNvPicPr/>
          <p:nvPr/>
        </p:nvPicPr>
        <p:blipFill>
          <a:blip r:embed="rId3"/>
          <a:stretch/>
        </p:blipFill>
        <p:spPr>
          <a:xfrm>
            <a:off x="2808000" y="2850480"/>
            <a:ext cx="3959280" cy="2764800"/>
          </a:xfrm>
          <a:prstGeom prst="rect">
            <a:avLst/>
          </a:prstGeom>
          <a:ln>
            <a:noFill/>
          </a:ln>
        </p:spPr>
      </p:pic>
      <p:pic>
        <p:nvPicPr>
          <p:cNvPr id="179" name="" descr=""/>
          <p:cNvPicPr/>
          <p:nvPr/>
        </p:nvPicPr>
        <p:blipFill>
          <a:blip r:embed="rId4"/>
          <a:stretch/>
        </p:blipFill>
        <p:spPr>
          <a:xfrm>
            <a:off x="587160" y="2448000"/>
            <a:ext cx="2940120" cy="352728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Wat doen leden van Meerkracht?</a:t>
            </a:r>
            <a:endParaRPr b="0" lang="en-GB" sz="4400" spc="-1" strike="noStrike">
              <a:latin typeface="Arial"/>
            </a:endParaRPr>
          </a:p>
        </p:txBody>
      </p:sp>
      <p:sp>
        <p:nvSpPr>
          <p:cNvPr id="181" name="CustomShape 2"/>
          <p:cNvSpPr/>
          <p:nvPr/>
        </p:nvSpPr>
        <p:spPr>
          <a:xfrm>
            <a:off x="288000" y="1484640"/>
            <a:ext cx="10510920" cy="4346640"/>
          </a:xfrm>
          <a:prstGeom prst="rect">
            <a:avLst/>
          </a:prstGeom>
          <a:noFill/>
          <a:ln>
            <a:noFill/>
          </a:ln>
        </p:spPr>
        <p:style>
          <a:lnRef idx="0"/>
          <a:fillRef idx="0"/>
          <a:effectRef idx="0"/>
          <a:fontRef idx="minor"/>
        </p:style>
        <p:txBody>
          <a:bodyPr lIns="90000" rIns="90000" tIns="45000" bIns="45000">
            <a:normAutofit/>
          </a:bodyPr>
          <a:p>
            <a:pPr marL="3960">
              <a:lnSpc>
                <a:spcPct val="90000"/>
              </a:lnSpc>
              <a:spcBef>
                <a:spcPts val="1001"/>
              </a:spcBef>
            </a:pPr>
            <a:endParaRPr b="0" lang="en-GB" sz="18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Maandelijks zwerfvuilwandelen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Voorlichting geven op basisschool SWS Meeroevers, Dag van de Duurzaamheid</a:t>
            </a:r>
            <a:endParaRPr b="0" lang="en-GB" sz="2400" spc="-1" strike="noStrike">
              <a:latin typeface="Arial"/>
            </a:endParaRPr>
          </a:p>
          <a:p>
            <a:pPr marL="719280">
              <a:lnSpc>
                <a:spcPct val="90000"/>
              </a:lnSpc>
              <a:spcBef>
                <a:spcPts val="850"/>
              </a:spcBef>
              <a:spcAft>
                <a:spcPts val="850"/>
              </a:spcAft>
            </a:pPr>
            <a:endParaRPr b="0" lang="en-GB" sz="2400" spc="-1" strike="noStrike">
              <a:latin typeface="Arial"/>
            </a:endParaRPr>
          </a:p>
        </p:txBody>
      </p:sp>
      <p:pic>
        <p:nvPicPr>
          <p:cNvPr id="182" name="Afbeelding 5" descr=""/>
          <p:cNvPicPr/>
          <p:nvPr/>
        </p:nvPicPr>
        <p:blipFill>
          <a:blip r:embed="rId1"/>
          <a:stretch/>
        </p:blipFill>
        <p:spPr>
          <a:xfrm>
            <a:off x="10524960" y="546120"/>
            <a:ext cx="1234080" cy="963720"/>
          </a:xfrm>
          <a:prstGeom prst="rect">
            <a:avLst/>
          </a:prstGeom>
          <a:ln>
            <a:noFill/>
          </a:ln>
        </p:spPr>
      </p:pic>
      <p:sp>
        <p:nvSpPr>
          <p:cNvPr id="183" name="CustomShape 3"/>
          <p:cNvSpPr/>
          <p:nvPr/>
        </p:nvSpPr>
        <p:spPr>
          <a:xfrm>
            <a:off x="1368000" y="6264000"/>
            <a:ext cx="6050520" cy="420480"/>
          </a:xfrm>
          <a:prstGeom prst="rect">
            <a:avLst/>
          </a:prstGeom>
          <a:noFill/>
          <a:ln>
            <a:noFill/>
          </a:ln>
        </p:spPr>
        <p:style>
          <a:lnRef idx="0"/>
          <a:fillRef idx="0"/>
          <a:effectRef idx="0"/>
          <a:fontRef idx="minor"/>
        </p:style>
        <p:txBody>
          <a:bodyPr lIns="90000" rIns="90000" tIns="45000" bIns="45000"/>
          <a:p>
            <a:pPr>
              <a:lnSpc>
                <a:spcPct val="100000"/>
              </a:lnSpc>
            </a:pPr>
            <a:r>
              <a:rPr b="1" i="1" lang="en-GB" sz="2600" spc="-1" strike="noStrike">
                <a:solidFill>
                  <a:srgbClr val="000000"/>
                </a:solidFill>
                <a:latin typeface="Calibri"/>
                <a:ea typeface="DejaVu Sans"/>
              </a:rPr>
              <a:t>→ </a:t>
            </a:r>
            <a:r>
              <a:rPr b="1" i="1" lang="en-GB" sz="2600" spc="-1" strike="noStrike">
                <a:solidFill>
                  <a:srgbClr val="000000"/>
                </a:solidFill>
                <a:latin typeface="Calibri"/>
                <a:ea typeface="DejaVu Sans"/>
              </a:rPr>
              <a:t>Meer leden + meer handjes = meer actie</a:t>
            </a:r>
            <a:endParaRPr b="0" lang="en-GB" sz="2600" spc="-1" strike="noStrike">
              <a:latin typeface="Arial"/>
            </a:endParaRPr>
          </a:p>
        </p:txBody>
      </p:sp>
      <p:pic>
        <p:nvPicPr>
          <p:cNvPr id="184" name="" descr=""/>
          <p:cNvPicPr/>
          <p:nvPr/>
        </p:nvPicPr>
        <p:blipFill>
          <a:blip r:embed="rId2"/>
          <a:stretch/>
        </p:blipFill>
        <p:spPr>
          <a:xfrm>
            <a:off x="7560360" y="2976840"/>
            <a:ext cx="3454920" cy="357444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838080" y="365040"/>
            <a:ext cx="10510920" cy="1320840"/>
          </a:xfrm>
          <a:prstGeom prst="rect">
            <a:avLst/>
          </a:prstGeom>
          <a:noFill/>
          <a:ln>
            <a:noFill/>
          </a:ln>
        </p:spPr>
        <p:style>
          <a:lnRef idx="0"/>
          <a:fillRef idx="0"/>
          <a:effectRef idx="0"/>
          <a:fontRef idx="minor"/>
        </p:style>
        <p:txBody>
          <a:bodyPr lIns="90000" rIns="90000" tIns="45000" bIns="45000" anchor="ctr"/>
          <a:p>
            <a:pPr>
              <a:lnSpc>
                <a:spcPct val="90000"/>
              </a:lnSpc>
            </a:pPr>
            <a:r>
              <a:rPr b="0" lang="en-GB" sz="4400" spc="-1" strike="noStrike">
                <a:solidFill>
                  <a:srgbClr val="000000"/>
                </a:solidFill>
                <a:latin typeface="Calibri Light"/>
                <a:ea typeface="DejaVu Sans"/>
              </a:rPr>
              <a:t>Wat doen leden van Meerkracht?</a:t>
            </a:r>
            <a:endParaRPr b="0" lang="en-GB" sz="4400" spc="-1" strike="noStrike">
              <a:latin typeface="Arial"/>
            </a:endParaRPr>
          </a:p>
        </p:txBody>
      </p:sp>
      <p:sp>
        <p:nvSpPr>
          <p:cNvPr id="186" name="CustomShape 2"/>
          <p:cNvSpPr/>
          <p:nvPr/>
        </p:nvSpPr>
        <p:spPr>
          <a:xfrm>
            <a:off x="288000" y="1484640"/>
            <a:ext cx="10510920" cy="4346640"/>
          </a:xfrm>
          <a:prstGeom prst="rect">
            <a:avLst/>
          </a:prstGeom>
          <a:noFill/>
          <a:ln>
            <a:noFill/>
          </a:ln>
        </p:spPr>
        <p:style>
          <a:lnRef idx="0"/>
          <a:fillRef idx="0"/>
          <a:effectRef idx="0"/>
          <a:fontRef idx="minor"/>
        </p:style>
        <p:txBody>
          <a:bodyPr lIns="90000" rIns="90000" tIns="45000" bIns="45000">
            <a:normAutofit/>
          </a:bodyPr>
          <a:p>
            <a:pPr marL="3960">
              <a:lnSpc>
                <a:spcPct val="90000"/>
              </a:lnSpc>
              <a:spcBef>
                <a:spcPts val="1001"/>
              </a:spcBef>
            </a:pPr>
            <a:endParaRPr b="0" lang="en-GB" sz="18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Maandelijks zwerfvuilwandelen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Voorlichting geven op basisschool SWS Meeroevers, Dag van de Duurzaamheid</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Informatieavond, zoals vanavond</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Contact gemeente en bureau meerstad</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Adviseren nieuwbouwers (biobased bouwen, zonnepanelen, laadpalen)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Zomermarkt duurzame artikelen en informatie verstrekken</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Nieuwe energieprojecten opzetten (zon, wind, laadpalen, …)?</a:t>
            </a:r>
            <a:endParaRPr b="0" lang="en-GB" sz="2400" spc="-1" strike="noStrike">
              <a:latin typeface="Arial"/>
            </a:endParaRPr>
          </a:p>
          <a:p>
            <a:pPr marL="719280">
              <a:lnSpc>
                <a:spcPct val="90000"/>
              </a:lnSpc>
              <a:spcBef>
                <a:spcPts val="850"/>
              </a:spcBef>
              <a:spcAft>
                <a:spcPts val="850"/>
              </a:spcAft>
            </a:pPr>
            <a:r>
              <a:rPr b="0" i="1" lang="en-GB" sz="2400" spc="-1" strike="noStrike">
                <a:solidFill>
                  <a:srgbClr val="000000"/>
                </a:solidFill>
                <a:latin typeface="Calibri"/>
                <a:ea typeface="DejaVu Sans"/>
              </a:rPr>
              <a:t>Elektrische deelauto´s faciliteren?</a:t>
            </a:r>
            <a:endParaRPr b="0" lang="en-GB" sz="2400" spc="-1" strike="noStrike">
              <a:latin typeface="Arial"/>
            </a:endParaRPr>
          </a:p>
        </p:txBody>
      </p:sp>
      <p:pic>
        <p:nvPicPr>
          <p:cNvPr id="187" name="Afbeelding 5" descr=""/>
          <p:cNvPicPr/>
          <p:nvPr/>
        </p:nvPicPr>
        <p:blipFill>
          <a:blip r:embed="rId1"/>
          <a:stretch/>
        </p:blipFill>
        <p:spPr>
          <a:xfrm>
            <a:off x="10524960" y="546120"/>
            <a:ext cx="1234080" cy="963720"/>
          </a:xfrm>
          <a:prstGeom prst="rect">
            <a:avLst/>
          </a:prstGeom>
          <a:ln>
            <a:noFill/>
          </a:ln>
        </p:spPr>
      </p:pic>
      <p:sp>
        <p:nvSpPr>
          <p:cNvPr id="188" name="CustomShape 3"/>
          <p:cNvSpPr/>
          <p:nvPr/>
        </p:nvSpPr>
        <p:spPr>
          <a:xfrm>
            <a:off x="1368000" y="6264000"/>
            <a:ext cx="6050520" cy="420480"/>
          </a:xfrm>
          <a:prstGeom prst="rect">
            <a:avLst/>
          </a:prstGeom>
          <a:noFill/>
          <a:ln>
            <a:noFill/>
          </a:ln>
        </p:spPr>
        <p:style>
          <a:lnRef idx="0"/>
          <a:fillRef idx="0"/>
          <a:effectRef idx="0"/>
          <a:fontRef idx="minor"/>
        </p:style>
        <p:txBody>
          <a:bodyPr lIns="90000" rIns="90000" tIns="45000" bIns="45000"/>
          <a:p>
            <a:pPr>
              <a:lnSpc>
                <a:spcPct val="100000"/>
              </a:lnSpc>
            </a:pPr>
            <a:r>
              <a:rPr b="1" i="1" lang="en-GB" sz="2600" spc="-1" strike="noStrike">
                <a:solidFill>
                  <a:srgbClr val="000000"/>
                </a:solidFill>
                <a:latin typeface="Calibri"/>
                <a:ea typeface="DejaVu Sans"/>
              </a:rPr>
              <a:t>→ </a:t>
            </a:r>
            <a:r>
              <a:rPr b="1" i="1" lang="en-GB" sz="2600" spc="-1" strike="noStrike">
                <a:solidFill>
                  <a:srgbClr val="000000"/>
                </a:solidFill>
                <a:latin typeface="Calibri"/>
                <a:ea typeface="DejaVu Sans"/>
              </a:rPr>
              <a:t>Meer leden + meer handjes = meer actie</a:t>
            </a:r>
            <a:endParaRPr b="0" lang="en-GB" sz="26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9" name="Afbeelding 161" descr=""/>
          <p:cNvPicPr/>
          <p:nvPr/>
        </p:nvPicPr>
        <p:blipFill>
          <a:blip r:embed="rId1"/>
          <a:stretch/>
        </p:blipFill>
        <p:spPr>
          <a:xfrm>
            <a:off x="6912000" y="2460600"/>
            <a:ext cx="4899600" cy="4098960"/>
          </a:xfrm>
          <a:prstGeom prst="rect">
            <a:avLst/>
          </a:prstGeom>
          <a:ln>
            <a:noFill/>
          </a:ln>
        </p:spPr>
      </p:pic>
      <p:sp>
        <p:nvSpPr>
          <p:cNvPr id="190" name="CustomShape 1"/>
          <p:cNvSpPr/>
          <p:nvPr/>
        </p:nvSpPr>
        <p:spPr>
          <a:xfrm>
            <a:off x="1554480" y="6035040"/>
            <a:ext cx="733320" cy="342720"/>
          </a:xfrm>
          <a:prstGeom prst="rect">
            <a:avLst/>
          </a:prstGeom>
          <a:noFill/>
          <a:ln>
            <a:noFill/>
          </a:ln>
        </p:spPr>
        <p:style>
          <a:lnRef idx="0"/>
          <a:fillRef idx="0"/>
          <a:effectRef idx="0"/>
          <a:fontRef idx="minor"/>
        </p:style>
      </p:sp>
      <p:sp>
        <p:nvSpPr>
          <p:cNvPr id="191" name="CustomShape 2"/>
          <p:cNvSpPr/>
          <p:nvPr/>
        </p:nvSpPr>
        <p:spPr>
          <a:xfrm>
            <a:off x="1554480" y="1566000"/>
            <a:ext cx="8494560" cy="892080"/>
          </a:xfrm>
          <a:prstGeom prst="rect">
            <a:avLst/>
          </a:prstGeom>
          <a:noFill/>
          <a:ln>
            <a:noFill/>
          </a:ln>
        </p:spPr>
        <p:style>
          <a:lnRef idx="0"/>
          <a:fillRef idx="0"/>
          <a:effectRef idx="0"/>
          <a:fontRef idx="minor"/>
        </p:style>
        <p:txBody>
          <a:bodyPr lIns="90000" rIns="90000" tIns="45000" bIns="45000"/>
          <a:p>
            <a:pPr>
              <a:lnSpc>
                <a:spcPct val="100000"/>
              </a:lnSpc>
            </a:pPr>
            <a:r>
              <a:rPr b="0" lang="en-GB" sz="5400" spc="-1" strike="noStrike">
                <a:solidFill>
                  <a:srgbClr val="000000"/>
                </a:solidFill>
                <a:latin typeface="Calibri Light"/>
                <a:ea typeface="DejaVu Sans"/>
              </a:rPr>
              <a:t>Presentatie Warmtepomp</a:t>
            </a:r>
            <a:endParaRPr b="0" lang="en-GB" sz="5400" spc="-1" strike="noStrike">
              <a:latin typeface="Arial"/>
            </a:endParaRPr>
          </a:p>
          <a:p>
            <a:pPr>
              <a:lnSpc>
                <a:spcPct val="100000"/>
              </a:lnSpc>
            </a:pPr>
            <a:endParaRPr b="0" lang="en-GB" sz="5400" spc="-1" strike="noStrike">
              <a:latin typeface="Arial"/>
            </a:endParaRPr>
          </a:p>
          <a:p>
            <a:pPr>
              <a:lnSpc>
                <a:spcPct val="100000"/>
              </a:lnSpc>
            </a:pPr>
            <a:r>
              <a:rPr b="0" lang="en-GB" sz="2400" spc="-1" strike="noStrike">
                <a:solidFill>
                  <a:srgbClr val="000000"/>
                </a:solidFill>
                <a:latin typeface="Calibri Light"/>
                <a:ea typeface="DejaVu Sans"/>
              </a:rPr>
              <a:t>Gerard Martinus</a:t>
            </a: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609480" y="273600"/>
            <a:ext cx="10971360" cy="1143720"/>
          </a:xfrm>
          <a:prstGeom prst="rect">
            <a:avLst/>
          </a:prstGeom>
          <a:noFill/>
          <a:ln>
            <a:noFill/>
          </a:ln>
        </p:spPr>
        <p:style>
          <a:lnRef idx="0"/>
          <a:fillRef idx="0"/>
          <a:effectRef idx="0"/>
          <a:fontRef idx="minor"/>
        </p:style>
        <p:txBody>
          <a:bodyPr lIns="0" rIns="0" tIns="0" bIns="0" anchor="ctr"/>
          <a:p>
            <a:pPr>
              <a:lnSpc>
                <a:spcPct val="90000"/>
              </a:lnSpc>
            </a:pPr>
            <a:r>
              <a:rPr b="0" lang="en-GB" sz="4400" spc="-1" strike="noStrike">
                <a:solidFill>
                  <a:srgbClr val="000000"/>
                </a:solidFill>
                <a:latin typeface="Calibri Light"/>
                <a:ea typeface="DejaVu Sans"/>
              </a:rPr>
              <a:t>Onderwerpen</a:t>
            </a:r>
            <a:endParaRPr b="0" lang="en-GB" sz="4400" spc="-1" strike="noStrike">
              <a:latin typeface="Arial"/>
            </a:endParaRPr>
          </a:p>
        </p:txBody>
      </p:sp>
      <p:sp>
        <p:nvSpPr>
          <p:cNvPr id="193" name="CustomShape 2"/>
          <p:cNvSpPr/>
          <p:nvPr/>
        </p:nvSpPr>
        <p:spPr>
          <a:xfrm>
            <a:off x="609480" y="1604520"/>
            <a:ext cx="10971360" cy="3976200"/>
          </a:xfrm>
          <a:prstGeom prst="rect">
            <a:avLst/>
          </a:prstGeom>
          <a:noFill/>
          <a:ln>
            <a:noFill/>
          </a:ln>
        </p:spPr>
        <p:style>
          <a:lnRef idx="0"/>
          <a:fillRef idx="0"/>
          <a:effectRef idx="0"/>
          <a:fontRef idx="minor"/>
        </p:style>
        <p:txBody>
          <a:bodyPr lIns="0" rIns="0" tIns="0" bIns="0" anchor="ctr"/>
          <a:p>
            <a:pPr>
              <a:lnSpc>
                <a:spcPct val="90000"/>
              </a:lnSpc>
              <a:spcBef>
                <a:spcPts val="1001"/>
              </a:spcBef>
            </a:pPr>
            <a:r>
              <a:rPr b="0" lang="en-GB" sz="2800" spc="-1" strike="noStrike">
                <a:solidFill>
                  <a:srgbClr val="000000"/>
                </a:solidFill>
                <a:latin typeface="Calibri Light"/>
                <a:ea typeface="DejaVu Sans"/>
              </a:rPr>
              <a:t>Hoe werkt een warmtepomp?</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Is dat nou een beetje efficient t.o.v. stoken op aardgas?</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Welke type warmtepompen zijn er?</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Hoeveel verbruikt een warmtepomp?</a:t>
            </a:r>
            <a:endParaRPr b="0" lang="en-GB" sz="2800" spc="-1" strike="noStrike">
              <a:latin typeface="Arial"/>
            </a:endParaRPr>
          </a:p>
          <a:p>
            <a:pPr>
              <a:lnSpc>
                <a:spcPct val="90000"/>
              </a:lnSpc>
              <a:spcBef>
                <a:spcPts val="1001"/>
              </a:spcBef>
            </a:pPr>
            <a:r>
              <a:rPr b="0" lang="en-GB" sz="2800" spc="-1" strike="noStrike">
                <a:solidFill>
                  <a:srgbClr val="000000"/>
                </a:solidFill>
                <a:latin typeface="Calibri Light"/>
                <a:ea typeface="DejaVu Sans"/>
              </a:rPr>
              <a:t>Heb jij al iemand voor het onderhoud?</a:t>
            </a:r>
            <a:endParaRPr b="0" lang="en-GB" sz="2800" spc="-1" strike="noStrike">
              <a:latin typeface="Arial"/>
            </a:endParaRPr>
          </a:p>
          <a:p>
            <a:pPr>
              <a:lnSpc>
                <a:spcPct val="90000"/>
              </a:lnSpc>
              <a:spcBef>
                <a:spcPts val="1001"/>
              </a:spcBef>
            </a:pPr>
            <a:endParaRPr b="0" lang="en-GB" sz="2800" spc="-1" strike="noStrike">
              <a:latin typeface="Arial"/>
            </a:endParaRPr>
          </a:p>
        </p:txBody>
      </p:sp>
      <p:pic>
        <p:nvPicPr>
          <p:cNvPr id="194" name="Afbeelding 5" descr=""/>
          <p:cNvPicPr/>
          <p:nvPr/>
        </p:nvPicPr>
        <p:blipFill>
          <a:blip r:embed="rId1"/>
          <a:stretch/>
        </p:blipFill>
        <p:spPr>
          <a:xfrm>
            <a:off x="10524960" y="546480"/>
            <a:ext cx="1234080" cy="96372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2762</TotalTime>
  <Application>LibreOffice/6.0.4.2$Windows_X86_64 LibreOffice_project/9b0d9b32d5dcda91d2f1a96dc04c645c450872bf</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2019-03-11T20:28:25Z</dcterms:created>
  <dc:creator>Gerard</dc:creator>
  <dc:description/>
  <dc:language>en-BS</dc:language>
  <cp:lastModifiedBy/>
  <dcterms:modified xsi:type="dcterms:W3CDTF">2022-11-14T11:50:26Z</dcterms:modified>
  <cp:revision>89</cp:revision>
  <dc:subject/>
  <dc:title>Jaarverslag 2018</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41</vt:i4>
  </property>
</Properties>
</file>