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notesSlide1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57.png" ContentType="image/png"/>
  <Override PartName="/ppt/media/image28.jpeg" ContentType="image/jpeg"/>
  <Override PartName="/ppt/media/image1.png" ContentType="image/png"/>
  <Override PartName="/ppt/media/image58.png" ContentType="image/png"/>
  <Override PartName="/ppt/media/image56.jpeg" ContentType="image/jpeg"/>
  <Override PartName="/ppt/media/image2.png" ContentType="image/png"/>
  <Override PartName="/ppt/media/image51.png" ContentType="image/png"/>
  <Override PartName="/ppt/media/image9.jpeg" ContentType="image/jpeg"/>
  <Override PartName="/ppt/media/image59.png" ContentType="image/png"/>
  <Override PartName="/ppt/media/image3.png" ContentType="image/png"/>
  <Override PartName="/ppt/media/image6.jpeg" ContentType="image/jpeg"/>
  <Override PartName="/ppt/media/image4.png" ContentType="image/png"/>
  <Override PartName="/ppt/media/image5.png" ContentType="image/png"/>
  <Override PartName="/ppt/media/image62.jpeg" ContentType="image/jpeg"/>
  <Override PartName="/ppt/media/image7.png" ContentType="image/png"/>
  <Override PartName="/ppt/media/image8.png" ContentType="image/png"/>
  <Override PartName="/ppt/media/image10.png" ContentType="image/png"/>
  <Override PartName="/ppt/media/image11.png" ContentType="image/png"/>
  <Override PartName="/ppt/media/image18.jpeg" ContentType="image/jpeg"/>
  <Override PartName="/ppt/media/image12.png" ContentType="image/png"/>
  <Override PartName="/ppt/media/image13.png" ContentType="image/png"/>
  <Override PartName="/ppt/media/image29.png" ContentType="image/png"/>
  <Override PartName="/ppt/media/image14.jpeg" ContentType="image/jpeg"/>
  <Override PartName="/ppt/media/image15.png" ContentType="image/png"/>
  <Override PartName="/ppt/media/image49.png" ContentType="image/png"/>
  <Override PartName="/ppt/media/image16.jpeg" ContentType="image/jpeg"/>
  <Override PartName="/ppt/media/image17.png" ContentType="image/png"/>
  <Override PartName="/ppt/media/image19.png" ContentType="image/png"/>
  <Override PartName="/ppt/media/image44.png" ContentType="image/png"/>
  <Override PartName="/ppt/media/image20.jpeg" ContentType="image/jpeg"/>
  <Override PartName="/ppt/media/image54.png" ContentType="image/png"/>
  <Override PartName="/ppt/media/image21.jpeg" ContentType="image/jpe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30.png" ContentType="image/png"/>
  <Override PartName="/ppt/media/image42.png" ContentType="image/png"/>
  <Override PartName="/ppt/media/image31.jpeg" ContentType="image/jpeg"/>
  <Override PartName="/ppt/media/image32.png" ContentType="image/png"/>
  <Override PartName="/ppt/media/image33.png" ContentType="image/png"/>
  <Override PartName="/ppt/media/image34.png" ContentType="image/png"/>
  <Override PartName="/ppt/media/image37.jpeg" ContentType="image/jpeg"/>
  <Override PartName="/ppt/media/image35.png" ContentType="image/png"/>
  <Override PartName="/ppt/media/image36.png" ContentType="image/png"/>
  <Override PartName="/ppt/media/image45.png" ContentType="image/png"/>
  <Override PartName="/ppt/media/image38.jpeg" ContentType="image/jpeg"/>
  <Override PartName="/ppt/media/image39.png" ContentType="image/png"/>
  <Override PartName="/ppt/media/image40.png" ContentType="image/png"/>
  <Override PartName="/ppt/media/image41.png" ContentType="image/png"/>
  <Override PartName="/ppt/media/image43.png" ContentType="image/png"/>
  <Override PartName="/ppt/media/image46.png" ContentType="image/png"/>
  <Override PartName="/ppt/media/image47.png" ContentType="image/png"/>
  <Override PartName="/ppt/media/image48.png" ContentType="image/png"/>
  <Override PartName="/ppt/media/image50.png" ContentType="image/png"/>
  <Override PartName="/ppt/media/image52.png" ContentType="image/png"/>
  <Override PartName="/ppt/media/image53.jpeg" ContentType="image/jpeg"/>
  <Override PartName="/ppt/media/image55.png" ContentType="image/png"/>
  <Override PartName="/ppt/media/image60.png" ContentType="image/png"/>
  <Override PartName="/ppt/media/image61.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sldImg"/>
          </p:nvPr>
        </p:nvSpPr>
        <p:spPr>
          <a:xfrm>
            <a:off x="216000" y="812520"/>
            <a:ext cx="7127280" cy="4008960"/>
          </a:xfrm>
          <a:prstGeom prst="rect">
            <a:avLst/>
          </a:prstGeom>
        </p:spPr>
        <p:txBody>
          <a:bodyPr lIns="0" rIns="0" tIns="0" bIns="0" anchor="ctr"/>
          <a:p>
            <a:r>
              <a:rPr b="0" lang="nl-NL" sz="1800" spc="-1" strike="noStrike">
                <a:solidFill>
                  <a:srgbClr val="000000"/>
                </a:solidFill>
                <a:latin typeface="Arial"/>
              </a:rPr>
              <a:t>Click to move the slide</a:t>
            </a:r>
            <a:endParaRPr b="0" lang="nl-NL" sz="1800" spc="-1" strike="noStrike">
              <a:solidFill>
                <a:srgbClr val="000000"/>
              </a:solidFill>
              <a:latin typeface="Arial"/>
            </a:endParaRPr>
          </a:p>
        </p:txBody>
      </p:sp>
      <p:sp>
        <p:nvSpPr>
          <p:cNvPr id="153" name="PlaceHolder 2"/>
          <p:cNvSpPr>
            <a:spLocks noGrp="1"/>
          </p:cNvSpPr>
          <p:nvPr>
            <p:ph type="body"/>
          </p:nvPr>
        </p:nvSpPr>
        <p:spPr>
          <a:xfrm>
            <a:off x="756000" y="5078520"/>
            <a:ext cx="6047640" cy="4811040"/>
          </a:xfrm>
          <a:prstGeom prst="rect">
            <a:avLst/>
          </a:prstGeom>
        </p:spPr>
        <p:txBody>
          <a:bodyPr lIns="0" rIns="0" tIns="0" bIns="0"/>
          <a:p>
            <a:r>
              <a:rPr b="0" lang="en-GB" sz="2000" spc="-1" strike="noStrike">
                <a:latin typeface="Arial"/>
              </a:rPr>
              <a:t>Click to edit the notes' format</a:t>
            </a:r>
            <a:endParaRPr b="0" lang="en-GB" sz="2000" spc="-1" strike="noStrike">
              <a:latin typeface="Arial"/>
            </a:endParaRPr>
          </a:p>
        </p:txBody>
      </p:sp>
      <p:sp>
        <p:nvSpPr>
          <p:cNvPr id="154" name="PlaceHolder 3"/>
          <p:cNvSpPr>
            <a:spLocks noGrp="1"/>
          </p:cNvSpPr>
          <p:nvPr>
            <p:ph type="hdr"/>
          </p:nvPr>
        </p:nvSpPr>
        <p:spPr>
          <a:xfrm>
            <a:off x="0" y="0"/>
            <a:ext cx="3280680" cy="534240"/>
          </a:xfrm>
          <a:prstGeom prst="rect">
            <a:avLst/>
          </a:prstGeom>
        </p:spPr>
        <p:txBody>
          <a:bodyPr lIns="0" rIns="0" tIns="0" bIns="0"/>
          <a:p>
            <a:r>
              <a:rPr b="0" lang="en-GB" sz="1400" spc="-1" strike="noStrike">
                <a:latin typeface="Times New Roman"/>
              </a:rPr>
              <a:t>&lt;header&gt;</a:t>
            </a:r>
            <a:endParaRPr b="0" lang="en-GB" sz="1400" spc="-1" strike="noStrike">
              <a:latin typeface="Times New Roman"/>
            </a:endParaRPr>
          </a:p>
        </p:txBody>
      </p:sp>
      <p:sp>
        <p:nvSpPr>
          <p:cNvPr id="155" name="PlaceHolder 4"/>
          <p:cNvSpPr>
            <a:spLocks noGrp="1"/>
          </p:cNvSpPr>
          <p:nvPr>
            <p:ph type="dt"/>
          </p:nvPr>
        </p:nvSpPr>
        <p:spPr>
          <a:xfrm>
            <a:off x="4278960" y="0"/>
            <a:ext cx="3280680" cy="534240"/>
          </a:xfrm>
          <a:prstGeom prst="rect">
            <a:avLst/>
          </a:prstGeom>
        </p:spPr>
        <p:txBody>
          <a:bodyPr lIns="0" rIns="0" tIns="0" bIns="0"/>
          <a:p>
            <a:pPr algn="r"/>
            <a:r>
              <a:rPr b="0" lang="en-GB" sz="1400" spc="-1" strike="noStrike">
                <a:latin typeface="Times New Roman"/>
              </a:rPr>
              <a:t>&lt;date/time&gt;</a:t>
            </a:r>
            <a:endParaRPr b="0" lang="en-GB" sz="1400" spc="-1" strike="noStrike">
              <a:latin typeface="Times New Roman"/>
            </a:endParaRPr>
          </a:p>
        </p:txBody>
      </p:sp>
      <p:sp>
        <p:nvSpPr>
          <p:cNvPr id="156" name="PlaceHolder 5"/>
          <p:cNvSpPr>
            <a:spLocks noGrp="1"/>
          </p:cNvSpPr>
          <p:nvPr>
            <p:ph type="ftr"/>
          </p:nvPr>
        </p:nvSpPr>
        <p:spPr>
          <a:xfrm>
            <a:off x="0" y="10157400"/>
            <a:ext cx="3280680" cy="534240"/>
          </a:xfrm>
          <a:prstGeom prst="rect">
            <a:avLst/>
          </a:prstGeom>
        </p:spPr>
        <p:txBody>
          <a:bodyPr lIns="0" rIns="0" tIns="0" bIns="0" anchor="b"/>
          <a:p>
            <a:r>
              <a:rPr b="0" lang="en-GB" sz="1400" spc="-1" strike="noStrike">
                <a:latin typeface="Times New Roman"/>
              </a:rPr>
              <a:t>&lt;footer&gt;</a:t>
            </a:r>
            <a:endParaRPr b="0" lang="en-GB" sz="1400" spc="-1" strike="noStrike">
              <a:latin typeface="Times New Roman"/>
            </a:endParaRPr>
          </a:p>
        </p:txBody>
      </p:sp>
      <p:sp>
        <p:nvSpPr>
          <p:cNvPr id="157" name="PlaceHolder 6"/>
          <p:cNvSpPr>
            <a:spLocks noGrp="1"/>
          </p:cNvSpPr>
          <p:nvPr>
            <p:ph type="sldNum"/>
          </p:nvPr>
        </p:nvSpPr>
        <p:spPr>
          <a:xfrm>
            <a:off x="4278960" y="10157400"/>
            <a:ext cx="3280680" cy="534240"/>
          </a:xfrm>
          <a:prstGeom prst="rect">
            <a:avLst/>
          </a:prstGeom>
        </p:spPr>
        <p:txBody>
          <a:bodyPr lIns="0" rIns="0" tIns="0" bIns="0" anchor="b"/>
          <a:p>
            <a:pPr algn="r"/>
            <a:fld id="{2927BC73-572C-4E87-86C7-1514A45B114A}"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PlaceHolder 1"/>
          <p:cNvSpPr>
            <a:spLocks noGrp="1"/>
          </p:cNvSpPr>
          <p:nvPr>
            <p:ph type="body"/>
          </p:nvPr>
        </p:nvSpPr>
        <p:spPr>
          <a:xfrm>
            <a:off x="755640" y="5145120"/>
            <a:ext cx="6045120" cy="4206960"/>
          </a:xfrm>
          <a:prstGeom prst="rect">
            <a:avLst/>
          </a:prstGeom>
        </p:spPr>
        <p:txBody>
          <a:bodyPr lIns="0" rIns="0" tIns="0" bIns="0"/>
          <a:p>
            <a:endParaRPr b="0" lang="en-GB" sz="2000" spc="-1" strike="noStrike">
              <a:latin typeface="Arial"/>
            </a:endParaRPr>
          </a:p>
        </p:txBody>
      </p:sp>
      <p:sp>
        <p:nvSpPr>
          <p:cNvPr id="298" name="CustomShape 2"/>
          <p:cNvSpPr/>
          <p:nvPr/>
        </p:nvSpPr>
        <p:spPr>
          <a:xfrm>
            <a:off x="4281480" y="10155240"/>
            <a:ext cx="3273480" cy="533160"/>
          </a:xfrm>
          <a:prstGeom prst="rect">
            <a:avLst/>
          </a:prstGeom>
          <a:noFill/>
          <a:ln>
            <a:noFill/>
          </a:ln>
        </p:spPr>
        <p:style>
          <a:lnRef idx="0"/>
          <a:fillRef idx="0"/>
          <a:effectRef idx="0"/>
          <a:fontRef idx="minor"/>
        </p:style>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body"/>
          </p:nvPr>
        </p:nvSpPr>
        <p:spPr>
          <a:xfrm>
            <a:off x="755640" y="5145120"/>
            <a:ext cx="6045120" cy="4206960"/>
          </a:xfrm>
          <a:prstGeom prst="rect">
            <a:avLst/>
          </a:prstGeom>
        </p:spPr>
        <p:txBody>
          <a:bodyPr lIns="0" rIns="0" tIns="0" bIns="0"/>
          <a:p>
            <a:endParaRPr b="0" lang="en-GB" sz="2000" spc="-1" strike="noStrike">
              <a:latin typeface="Arial"/>
            </a:endParaRPr>
          </a:p>
        </p:txBody>
      </p:sp>
      <p:sp>
        <p:nvSpPr>
          <p:cNvPr id="300" name="CustomShape 2"/>
          <p:cNvSpPr/>
          <p:nvPr/>
        </p:nvSpPr>
        <p:spPr>
          <a:xfrm>
            <a:off x="4281480" y="10155240"/>
            <a:ext cx="3273480" cy="533160"/>
          </a:xfrm>
          <a:prstGeom prst="rect">
            <a:avLst/>
          </a:prstGeom>
          <a:noFill/>
          <a:ln>
            <a:noFill/>
          </a:ln>
        </p:spPr>
        <p:style>
          <a:lnRef idx="0"/>
          <a:fillRef idx="0"/>
          <a:effectRef idx="0"/>
          <a:fontRef idx="minor"/>
        </p:style>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body"/>
          </p:nvPr>
        </p:nvSpPr>
        <p:spPr>
          <a:xfrm>
            <a:off x="755640" y="5145120"/>
            <a:ext cx="6045120" cy="4206960"/>
          </a:xfrm>
          <a:prstGeom prst="rect">
            <a:avLst/>
          </a:prstGeom>
        </p:spPr>
        <p:txBody>
          <a:bodyPr lIns="0" rIns="0" tIns="0" bIns="0"/>
          <a:p>
            <a:endParaRPr b="0" lang="en-GB" sz="2000" spc="-1" strike="noStrike">
              <a:latin typeface="Arial"/>
            </a:endParaRPr>
          </a:p>
        </p:txBody>
      </p:sp>
      <p:sp>
        <p:nvSpPr>
          <p:cNvPr id="302" name="CustomShape 2"/>
          <p:cNvSpPr/>
          <p:nvPr/>
        </p:nvSpPr>
        <p:spPr>
          <a:xfrm>
            <a:off x="4281480" y="10155240"/>
            <a:ext cx="3273480" cy="533160"/>
          </a:xfrm>
          <a:prstGeom prst="rect">
            <a:avLst/>
          </a:prstGeom>
          <a:noFill/>
          <a:ln>
            <a:noFill/>
          </a:ln>
        </p:spPr>
        <p:style>
          <a:lnRef idx="0"/>
          <a:fillRef idx="0"/>
          <a:effectRef idx="0"/>
          <a:fontRef idx="minor"/>
        </p:style>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type="body"/>
          </p:nvPr>
        </p:nvSpPr>
        <p:spPr>
          <a:xfrm>
            <a:off x="755640" y="5145120"/>
            <a:ext cx="6045120" cy="4206960"/>
          </a:xfrm>
          <a:prstGeom prst="rect">
            <a:avLst/>
          </a:prstGeom>
        </p:spPr>
        <p:txBody>
          <a:bodyPr lIns="0" rIns="0" tIns="0" bIns="0"/>
          <a:p>
            <a:endParaRPr b="0" lang="en-GB" sz="2000" spc="-1" strike="noStrike">
              <a:latin typeface="Arial"/>
            </a:endParaRPr>
          </a:p>
        </p:txBody>
      </p:sp>
      <p:sp>
        <p:nvSpPr>
          <p:cNvPr id="304" name="CustomShape 2"/>
          <p:cNvSpPr/>
          <p:nvPr/>
        </p:nvSpPr>
        <p:spPr>
          <a:xfrm>
            <a:off x="4281480" y="10155240"/>
            <a:ext cx="3273480" cy="533160"/>
          </a:xfrm>
          <a:prstGeom prst="rect">
            <a:avLst/>
          </a:prstGeom>
          <a:noFill/>
          <a:ln>
            <a:noFill/>
          </a:ln>
        </p:spPr>
        <p:style>
          <a:lnRef idx="0"/>
          <a:fillRef idx="0"/>
          <a:effectRef idx="0"/>
          <a:fontRef idx="minor"/>
        </p:style>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body"/>
          </p:nvPr>
        </p:nvSpPr>
        <p:spPr>
          <a:xfrm>
            <a:off x="755640" y="5145120"/>
            <a:ext cx="6045120" cy="4206960"/>
          </a:xfrm>
          <a:prstGeom prst="rect">
            <a:avLst/>
          </a:prstGeom>
        </p:spPr>
        <p:txBody>
          <a:bodyPr lIns="0" rIns="0" tIns="0" bIns="0"/>
          <a:p>
            <a:endParaRPr b="0" lang="en-GB" sz="2000" spc="-1" strike="noStrike">
              <a:latin typeface="Arial"/>
            </a:endParaRPr>
          </a:p>
        </p:txBody>
      </p:sp>
      <p:sp>
        <p:nvSpPr>
          <p:cNvPr id="306" name="CustomShape 2"/>
          <p:cNvSpPr/>
          <p:nvPr/>
        </p:nvSpPr>
        <p:spPr>
          <a:xfrm>
            <a:off x="4281480" y="10155240"/>
            <a:ext cx="3273480" cy="533160"/>
          </a:xfrm>
          <a:prstGeom prst="rect">
            <a:avLst/>
          </a:prstGeom>
          <a:noFill/>
          <a:ln>
            <a:noFill/>
          </a:ln>
        </p:spPr>
        <p:style>
          <a:lnRef idx="0"/>
          <a:fillRef idx="0"/>
          <a:effectRef idx="0"/>
          <a:fontRef idx="minor"/>
        </p:style>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755640" y="5145120"/>
            <a:ext cx="6045120" cy="4206960"/>
          </a:xfrm>
          <a:prstGeom prst="rect">
            <a:avLst/>
          </a:prstGeom>
        </p:spPr>
        <p:txBody>
          <a:bodyPr lIns="0" rIns="0" tIns="0" bIns="0"/>
          <a:p>
            <a:endParaRPr b="0" lang="en-GB" sz="2000" spc="-1" strike="noStrike">
              <a:latin typeface="Arial"/>
            </a:endParaRPr>
          </a:p>
        </p:txBody>
      </p:sp>
      <p:sp>
        <p:nvSpPr>
          <p:cNvPr id="296" name="CustomShape 2"/>
          <p:cNvSpPr/>
          <p:nvPr/>
        </p:nvSpPr>
        <p:spPr>
          <a:xfrm>
            <a:off x="4281480" y="10155240"/>
            <a:ext cx="3273480" cy="533160"/>
          </a:xfrm>
          <a:prstGeom prst="rect">
            <a:avLst/>
          </a:pr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endParaRPr b="0" lang="nl-NL" sz="1800" spc="-1" strike="noStrike">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p>
            <a:r>
              <a:rPr b="0" lang="nl-NL" sz="1800" spc="-1" strike="noStrike">
                <a:solidFill>
                  <a:srgbClr val="000000"/>
                </a:solidFill>
                <a:latin typeface="Arial"/>
              </a:rPr>
              <a:t>Click to edit the title text format</a:t>
            </a:r>
            <a:endParaRPr b="0" lang="nl-NL" sz="1800" spc="-1" strike="noStrike">
              <a:solidFill>
                <a:srgbClr val="000000"/>
              </a:solidFill>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nl-NL" sz="2800" spc="-1" strike="noStrike">
                <a:solidFill>
                  <a:srgbClr val="000000"/>
                </a:solidFill>
                <a:latin typeface="Arial"/>
              </a:rPr>
              <a:t>Click to edit the outline text format</a:t>
            </a:r>
            <a:endParaRPr b="0" lang="nl-NL"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nl-NL" sz="2000" spc="-1" strike="noStrike">
                <a:solidFill>
                  <a:srgbClr val="000000"/>
                </a:solidFill>
                <a:latin typeface="Arial"/>
              </a:rPr>
              <a:t>Second Outline Level</a:t>
            </a:r>
            <a:endParaRPr b="0" lang="nl-NL"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nl-NL" sz="1800" spc="-1" strike="noStrike">
                <a:solidFill>
                  <a:srgbClr val="000000"/>
                </a:solidFill>
                <a:latin typeface="Arial"/>
              </a:rPr>
              <a:t>Third Outline Level</a:t>
            </a:r>
            <a:endParaRPr b="0" lang="nl-NL"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nl-NL" sz="1800" spc="-1" strike="noStrike">
                <a:solidFill>
                  <a:srgbClr val="000000"/>
                </a:solidFill>
                <a:latin typeface="Arial"/>
              </a:rPr>
              <a:t>Fourth Outline Level</a:t>
            </a:r>
            <a:endParaRPr b="0" lang="nl-NL"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nl-NL" sz="2000" spc="-1" strike="noStrike">
                <a:solidFill>
                  <a:srgbClr val="000000"/>
                </a:solidFill>
                <a:latin typeface="Arial"/>
              </a:rPr>
              <a:t>Fifth Outline Level</a:t>
            </a:r>
            <a:endParaRPr b="0" lang="nl-N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nl-NL" sz="2000" spc="-1" strike="noStrike">
                <a:solidFill>
                  <a:srgbClr val="000000"/>
                </a:solidFill>
                <a:latin typeface="Arial"/>
              </a:rPr>
              <a:t>Sixth Outline Level</a:t>
            </a:r>
            <a:endParaRPr b="0" lang="nl-N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nl-NL" sz="2000" spc="-1" strike="noStrike">
                <a:solidFill>
                  <a:srgbClr val="000000"/>
                </a:solidFill>
                <a:latin typeface="Arial"/>
              </a:rPr>
              <a:t>Seventh Outline Level</a:t>
            </a:r>
            <a:endParaRPr b="0" lang="nl-N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p>
            <a:r>
              <a:rPr b="0" lang="nl-NL" sz="1800" spc="-1" strike="noStrike">
                <a:solidFill>
                  <a:srgbClr val="000000"/>
                </a:solidFill>
                <a:latin typeface="Arial"/>
              </a:rPr>
              <a:t>Click to edit the title text format</a:t>
            </a:r>
            <a:endParaRPr b="0" lang="nl-NL" sz="1800" spc="-1" strike="noStrike">
              <a:solidFill>
                <a:srgbClr val="000000"/>
              </a:solidFill>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nl-NL" sz="2800" spc="-1" strike="noStrike">
                <a:solidFill>
                  <a:srgbClr val="000000"/>
                </a:solidFill>
                <a:latin typeface="Arial"/>
              </a:rPr>
              <a:t>Click to edit the outline text format</a:t>
            </a:r>
            <a:endParaRPr b="0" lang="nl-NL"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nl-NL" sz="2000" spc="-1" strike="noStrike">
                <a:solidFill>
                  <a:srgbClr val="000000"/>
                </a:solidFill>
                <a:latin typeface="Arial"/>
              </a:rPr>
              <a:t>Second Outline Level</a:t>
            </a:r>
            <a:endParaRPr b="0" lang="nl-NL"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nl-NL" sz="1800" spc="-1" strike="noStrike">
                <a:solidFill>
                  <a:srgbClr val="000000"/>
                </a:solidFill>
                <a:latin typeface="Arial"/>
              </a:rPr>
              <a:t>Third Outline Level</a:t>
            </a:r>
            <a:endParaRPr b="0" lang="nl-NL"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nl-NL" sz="1800" spc="-1" strike="noStrike">
                <a:solidFill>
                  <a:srgbClr val="000000"/>
                </a:solidFill>
                <a:latin typeface="Arial"/>
              </a:rPr>
              <a:t>Fourth Outline Level</a:t>
            </a:r>
            <a:endParaRPr b="0" lang="nl-NL"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nl-NL" sz="2000" spc="-1" strike="noStrike">
                <a:solidFill>
                  <a:srgbClr val="000000"/>
                </a:solidFill>
                <a:latin typeface="Arial"/>
              </a:rPr>
              <a:t>Fifth Outline Level</a:t>
            </a:r>
            <a:endParaRPr b="0" lang="nl-N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nl-NL" sz="2000" spc="-1" strike="noStrike">
                <a:solidFill>
                  <a:srgbClr val="000000"/>
                </a:solidFill>
                <a:latin typeface="Arial"/>
              </a:rPr>
              <a:t>Sixth Outline Level</a:t>
            </a:r>
            <a:endParaRPr b="0" lang="nl-N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nl-NL" sz="2000" spc="-1" strike="noStrike">
                <a:solidFill>
                  <a:srgbClr val="000000"/>
                </a:solidFill>
                <a:latin typeface="Arial"/>
              </a:rPr>
              <a:t>Seventh Outline Level</a:t>
            </a:r>
            <a:endParaRPr b="0" lang="nl-N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p>
            <a:r>
              <a:rPr b="0" lang="nl-NL" sz="1800" spc="-1" strike="noStrike">
                <a:solidFill>
                  <a:srgbClr val="000000"/>
                </a:solidFill>
                <a:latin typeface="Arial"/>
              </a:rPr>
              <a:t>Click to edit the title text format</a:t>
            </a:r>
            <a:endParaRPr b="0" lang="nl-NL" sz="1800" spc="-1" strike="noStrike">
              <a:solidFill>
                <a:srgbClr val="000000"/>
              </a:solidFill>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nl-NL" sz="2800" spc="-1" strike="noStrike">
                <a:solidFill>
                  <a:srgbClr val="000000"/>
                </a:solidFill>
                <a:latin typeface="Arial"/>
              </a:rPr>
              <a:t>Click to edit the outline text format</a:t>
            </a:r>
            <a:endParaRPr b="0" lang="nl-NL"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nl-NL" sz="2000" spc="-1" strike="noStrike">
                <a:solidFill>
                  <a:srgbClr val="000000"/>
                </a:solidFill>
                <a:latin typeface="Arial"/>
              </a:rPr>
              <a:t>Second Outline Level</a:t>
            </a:r>
            <a:endParaRPr b="0" lang="nl-NL"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nl-NL" sz="1800" spc="-1" strike="noStrike">
                <a:solidFill>
                  <a:srgbClr val="000000"/>
                </a:solidFill>
                <a:latin typeface="Arial"/>
              </a:rPr>
              <a:t>Third Outline Level</a:t>
            </a:r>
            <a:endParaRPr b="0" lang="nl-NL"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nl-NL" sz="1800" spc="-1" strike="noStrike">
                <a:solidFill>
                  <a:srgbClr val="000000"/>
                </a:solidFill>
                <a:latin typeface="Arial"/>
              </a:rPr>
              <a:t>Fourth Outline Level</a:t>
            </a:r>
            <a:endParaRPr b="0" lang="nl-NL"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nl-NL" sz="2000" spc="-1" strike="noStrike">
                <a:solidFill>
                  <a:srgbClr val="000000"/>
                </a:solidFill>
                <a:latin typeface="Arial"/>
              </a:rPr>
              <a:t>Fifth Outline Level</a:t>
            </a:r>
            <a:endParaRPr b="0" lang="nl-N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nl-NL" sz="2000" spc="-1" strike="noStrike">
                <a:solidFill>
                  <a:srgbClr val="000000"/>
                </a:solidFill>
                <a:latin typeface="Arial"/>
              </a:rPr>
              <a:t>Sixth Outline Level</a:t>
            </a:r>
            <a:endParaRPr b="0" lang="nl-N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nl-NL" sz="2000" spc="-1" strike="noStrike">
                <a:solidFill>
                  <a:srgbClr val="000000"/>
                </a:solidFill>
                <a:latin typeface="Arial"/>
              </a:rPr>
              <a:t>Seventh Outline Level</a:t>
            </a:r>
            <a:endParaRPr b="0" lang="nl-N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rIns="0" tIns="0" bIns="0" anchor="ctr"/>
          <a:p>
            <a:r>
              <a:rPr b="0" lang="nl-NL" sz="1800" spc="-1" strike="noStrike">
                <a:solidFill>
                  <a:srgbClr val="000000"/>
                </a:solidFill>
                <a:latin typeface="Arial"/>
              </a:rPr>
              <a:t>Click to edit the title text format</a:t>
            </a:r>
            <a:endParaRPr b="0" lang="nl-NL" sz="1800" spc="-1" strike="noStrike">
              <a:solidFill>
                <a:srgbClr val="000000"/>
              </a:solidFill>
              <a:latin typeface="Arial"/>
            </a:endParaRPr>
          </a:p>
        </p:txBody>
      </p:sp>
      <p:sp>
        <p:nvSpPr>
          <p:cNvPr id="115"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nl-NL" sz="2800" spc="-1" strike="noStrike">
                <a:solidFill>
                  <a:srgbClr val="000000"/>
                </a:solidFill>
                <a:latin typeface="Arial"/>
              </a:rPr>
              <a:t>Click to edit the outline text format</a:t>
            </a:r>
            <a:endParaRPr b="0" lang="nl-NL"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nl-NL" sz="2000" spc="-1" strike="noStrike">
                <a:solidFill>
                  <a:srgbClr val="000000"/>
                </a:solidFill>
                <a:latin typeface="Arial"/>
              </a:rPr>
              <a:t>Second Outline Level</a:t>
            </a:r>
            <a:endParaRPr b="0" lang="nl-NL"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nl-NL" sz="1800" spc="-1" strike="noStrike">
                <a:solidFill>
                  <a:srgbClr val="000000"/>
                </a:solidFill>
                <a:latin typeface="Arial"/>
              </a:rPr>
              <a:t>Third Outline Level</a:t>
            </a:r>
            <a:endParaRPr b="0" lang="nl-NL"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nl-NL" sz="1800" spc="-1" strike="noStrike">
                <a:solidFill>
                  <a:srgbClr val="000000"/>
                </a:solidFill>
                <a:latin typeface="Arial"/>
              </a:rPr>
              <a:t>Fourth Outline Level</a:t>
            </a:r>
            <a:endParaRPr b="0" lang="nl-NL"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nl-NL" sz="2000" spc="-1" strike="noStrike">
                <a:solidFill>
                  <a:srgbClr val="000000"/>
                </a:solidFill>
                <a:latin typeface="Arial"/>
              </a:rPr>
              <a:t>Fifth Outline Level</a:t>
            </a:r>
            <a:endParaRPr b="0" lang="nl-N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nl-NL" sz="2000" spc="-1" strike="noStrike">
                <a:solidFill>
                  <a:srgbClr val="000000"/>
                </a:solidFill>
                <a:latin typeface="Arial"/>
              </a:rPr>
              <a:t>Sixth Outline Level</a:t>
            </a:r>
            <a:endParaRPr b="0" lang="nl-N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nl-NL" sz="2000" spc="-1" strike="noStrike">
                <a:solidFill>
                  <a:srgbClr val="000000"/>
                </a:solidFill>
                <a:latin typeface="Arial"/>
              </a:rPr>
              <a:t>Seventh Outline Level</a:t>
            </a:r>
            <a:endParaRPr b="0" lang="nl-N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slideLayout" Target="../slideLayouts/slideLayout25.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slideLayout" Target="../slideLayouts/slideLayout25.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slideLayout" Target="../slideLayouts/slideLayout25.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25.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25.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jpeg"/><Relationship Id="rId3"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jpeg"/><Relationship Id="rId3"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37.xml"/>
</Relationships>
</file>

<file path=ppt/slides/_rels/slide2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37.xml"/>
</Relationships>
</file>

<file path=ppt/slides/_rels/slide29.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jpeg"/><Relationship Id="rId3" Type="http://schemas.openxmlformats.org/officeDocument/2006/relationships/image" Target="../media/image54.png"/><Relationship Id="rId4"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jpeg"/><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slideLayout" Target="../slideLayouts/slideLayout25.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1800000" y="170208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7200" spc="-1" strike="noStrike">
                <a:solidFill>
                  <a:srgbClr val="000000"/>
                </a:solidFill>
                <a:latin typeface="Calibri Light"/>
                <a:ea typeface="DejaVu Sans"/>
              </a:rPr>
              <a:t>WELKOM</a:t>
            </a:r>
            <a:endParaRPr b="0" lang="en-GB" sz="7200" spc="-1" strike="noStrike">
              <a:latin typeface="Arial"/>
            </a:endParaRPr>
          </a:p>
        </p:txBody>
      </p:sp>
      <p:sp>
        <p:nvSpPr>
          <p:cNvPr id="159" name="CustomShape 2"/>
          <p:cNvSpPr/>
          <p:nvPr/>
        </p:nvSpPr>
        <p:spPr>
          <a:xfrm>
            <a:off x="792000" y="1728000"/>
            <a:ext cx="10510200" cy="4345920"/>
          </a:xfrm>
          <a:prstGeom prst="rect">
            <a:avLst/>
          </a:prstGeom>
          <a:noFill/>
          <a:ln>
            <a:noFill/>
          </a:ln>
        </p:spPr>
        <p:style>
          <a:lnRef idx="0"/>
          <a:fillRef idx="0"/>
          <a:effectRef idx="0"/>
          <a:fontRef idx="minor"/>
        </p:style>
      </p:sp>
      <p:pic>
        <p:nvPicPr>
          <p:cNvPr id="160" name="Afbeelding 159" descr=""/>
          <p:cNvPicPr/>
          <p:nvPr/>
        </p:nvPicPr>
        <p:blipFill>
          <a:blip r:embed="rId1"/>
          <a:stretch/>
        </p:blipFill>
        <p:spPr>
          <a:xfrm>
            <a:off x="5560200" y="1175040"/>
            <a:ext cx="6215400" cy="520056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Prestatie hangt af van veel factoren</a:t>
            </a:r>
            <a:endParaRPr b="0" lang="en-GB" sz="3600" spc="-1" strike="noStrike">
              <a:latin typeface="Arial"/>
            </a:endParaRPr>
          </a:p>
        </p:txBody>
      </p:sp>
      <p:sp>
        <p:nvSpPr>
          <p:cNvPr id="187" name="CustomShape 2"/>
          <p:cNvSpPr/>
          <p:nvPr/>
        </p:nvSpPr>
        <p:spPr>
          <a:xfrm>
            <a:off x="838080" y="1825560"/>
            <a:ext cx="10510200" cy="4345920"/>
          </a:xfrm>
          <a:prstGeom prst="rect">
            <a:avLst/>
          </a:prstGeom>
          <a:noFill/>
          <a:ln>
            <a:noFill/>
          </a:ln>
        </p:spPr>
        <p:style>
          <a:lnRef idx="0"/>
          <a:fillRef idx="0"/>
          <a:effectRef idx="0"/>
          <a:fontRef idx="minor"/>
        </p:style>
        <p:txBody>
          <a:bodyPr lIns="90000" rIns="90000" tIns="45000" bIns="45000">
            <a:normAutofit/>
          </a:bodyPr>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Voldoet de woning aan de bouwkundige eisen?</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Is de vloerverwarming aangebracht als ontworpen?</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Is de bron voldoende groot ontworpen en aangebracht?</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Is de warmtepomp hydraulisch goed aangesloten?</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Hoe is de warmtepomp in bedrijf gesteld en ingeregeld?</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Hoe gaat de gebruiker met de warmtepomp om? </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Wordt er veel warm tapwater gebruikt?</a:t>
            </a:r>
            <a:endParaRPr b="0" lang="en-GB" sz="2400" spc="-1" strike="noStrike">
              <a:latin typeface="Arial"/>
            </a:endParaRPr>
          </a:p>
        </p:txBody>
      </p:sp>
      <p:pic>
        <p:nvPicPr>
          <p:cNvPr id="188" name="Afbeelding 6" descr=""/>
          <p:cNvPicPr/>
          <p:nvPr/>
        </p:nvPicPr>
        <p:blipFill>
          <a:blip r:embed="rId1"/>
          <a:stretch/>
        </p:blipFill>
        <p:spPr>
          <a:xfrm>
            <a:off x="10524960" y="546120"/>
            <a:ext cx="1233360" cy="96300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Types warmtepompen</a:t>
            </a:r>
            <a:endParaRPr b="0" lang="en-GB" sz="3600" spc="-1" strike="noStrike">
              <a:latin typeface="Arial"/>
            </a:endParaRPr>
          </a:p>
        </p:txBody>
      </p:sp>
      <p:sp>
        <p:nvSpPr>
          <p:cNvPr id="190" name="CustomShape 2"/>
          <p:cNvSpPr/>
          <p:nvPr/>
        </p:nvSpPr>
        <p:spPr>
          <a:xfrm>
            <a:off x="838080" y="1825560"/>
            <a:ext cx="10510200" cy="4345920"/>
          </a:xfrm>
          <a:prstGeom prst="rect">
            <a:avLst/>
          </a:prstGeom>
          <a:noFill/>
          <a:ln>
            <a:noFill/>
          </a:ln>
        </p:spPr>
        <p:style>
          <a:lnRef idx="0"/>
          <a:fillRef idx="0"/>
          <a:effectRef idx="0"/>
          <a:fontRef idx="minor"/>
        </p:style>
        <p:txBody>
          <a:bodyPr lIns="90000" rIns="90000" tIns="45000" bIns="45000">
            <a:normAutofit/>
          </a:bodyPr>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Bodem-water warmtepomp</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Water-water warmtepomp</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Lucht-water warmtepomp</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Lucht-lucht warmtepomp (wordt verder niet behandeld)</a:t>
            </a:r>
            <a:endParaRPr b="0" lang="en-GB" sz="2400" spc="-1" strike="noStrike">
              <a:latin typeface="Arial"/>
            </a:endParaRPr>
          </a:p>
        </p:txBody>
      </p:sp>
      <p:pic>
        <p:nvPicPr>
          <p:cNvPr id="191" name="Afbeelding 6" descr=""/>
          <p:cNvPicPr/>
          <p:nvPr/>
        </p:nvPicPr>
        <p:blipFill>
          <a:blip r:embed="rId1"/>
          <a:stretch/>
        </p:blipFill>
        <p:spPr>
          <a:xfrm>
            <a:off x="10524960" y="546120"/>
            <a:ext cx="1233360" cy="96300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Bodem-water warmtepomp (gesloten systeem)</a:t>
            </a:r>
            <a:endParaRPr b="0" lang="en-GB" sz="3600" spc="-1" strike="noStrike">
              <a:latin typeface="Arial"/>
            </a:endParaRPr>
          </a:p>
        </p:txBody>
      </p:sp>
      <p:pic>
        <p:nvPicPr>
          <p:cNvPr id="193" name="Afbeelding 6" descr=""/>
          <p:cNvPicPr/>
          <p:nvPr/>
        </p:nvPicPr>
        <p:blipFill>
          <a:blip r:embed="rId1"/>
          <a:stretch/>
        </p:blipFill>
        <p:spPr>
          <a:xfrm>
            <a:off x="10524960" y="546120"/>
            <a:ext cx="1233360" cy="963000"/>
          </a:xfrm>
          <a:prstGeom prst="rect">
            <a:avLst/>
          </a:prstGeom>
          <a:ln>
            <a:noFill/>
          </a:ln>
        </p:spPr>
      </p:pic>
      <p:pic>
        <p:nvPicPr>
          <p:cNvPr id="194" name="Afbeelding 2" descr=""/>
          <p:cNvPicPr/>
          <p:nvPr/>
        </p:nvPicPr>
        <p:blipFill>
          <a:blip r:embed="rId2"/>
          <a:stretch/>
        </p:blipFill>
        <p:spPr>
          <a:xfrm>
            <a:off x="838080" y="1478880"/>
            <a:ext cx="10695960" cy="5010840"/>
          </a:xfrm>
          <a:prstGeom prst="rect">
            <a:avLst/>
          </a:prstGeom>
          <a:ln>
            <a:noFill/>
          </a:ln>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Water-water warmtepomp</a:t>
            </a:r>
            <a:endParaRPr b="0" lang="en-GB" sz="3600" spc="-1" strike="noStrike">
              <a:latin typeface="Arial"/>
            </a:endParaRPr>
          </a:p>
        </p:txBody>
      </p:sp>
      <p:pic>
        <p:nvPicPr>
          <p:cNvPr id="196" name="Afbeelding 6" descr=""/>
          <p:cNvPicPr/>
          <p:nvPr/>
        </p:nvPicPr>
        <p:blipFill>
          <a:blip r:embed="rId1"/>
          <a:stretch/>
        </p:blipFill>
        <p:spPr>
          <a:xfrm>
            <a:off x="10524960" y="546120"/>
            <a:ext cx="1233360" cy="963000"/>
          </a:xfrm>
          <a:prstGeom prst="rect">
            <a:avLst/>
          </a:prstGeom>
          <a:ln>
            <a:noFill/>
          </a:ln>
        </p:spPr>
      </p:pic>
      <p:pic>
        <p:nvPicPr>
          <p:cNvPr id="197" name="Afbeelding 3" descr=""/>
          <p:cNvPicPr/>
          <p:nvPr/>
        </p:nvPicPr>
        <p:blipFill>
          <a:blip r:embed="rId2"/>
          <a:stretch/>
        </p:blipFill>
        <p:spPr>
          <a:xfrm>
            <a:off x="3709440" y="1512360"/>
            <a:ext cx="4767120" cy="470628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Lucht-water warmtepomp</a:t>
            </a:r>
            <a:endParaRPr b="0" lang="en-GB" sz="3600" spc="-1" strike="noStrike">
              <a:latin typeface="Arial"/>
            </a:endParaRPr>
          </a:p>
        </p:txBody>
      </p:sp>
      <p:pic>
        <p:nvPicPr>
          <p:cNvPr id="199" name="Afbeelding 6" descr=""/>
          <p:cNvPicPr/>
          <p:nvPr/>
        </p:nvPicPr>
        <p:blipFill>
          <a:blip r:embed="rId1"/>
          <a:stretch/>
        </p:blipFill>
        <p:spPr>
          <a:xfrm>
            <a:off x="10524960" y="546120"/>
            <a:ext cx="1233360" cy="963000"/>
          </a:xfrm>
          <a:prstGeom prst="rect">
            <a:avLst/>
          </a:prstGeom>
          <a:ln>
            <a:noFill/>
          </a:ln>
        </p:spPr>
      </p:pic>
      <p:pic>
        <p:nvPicPr>
          <p:cNvPr id="200" name="Afbeelding 3" descr=""/>
          <p:cNvPicPr/>
          <p:nvPr/>
        </p:nvPicPr>
        <p:blipFill>
          <a:blip r:embed="rId2"/>
          <a:stretch/>
        </p:blipFill>
        <p:spPr>
          <a:xfrm>
            <a:off x="3578760" y="1594440"/>
            <a:ext cx="5028840" cy="4895280"/>
          </a:xfrm>
          <a:prstGeom prst="rect">
            <a:avLst/>
          </a:prstGeom>
          <a:ln>
            <a:noFill/>
          </a:ln>
        </p:spPr>
      </p:pic>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01" name="CustomShape 1"/>
          <p:cNvSpPr/>
          <p:nvPr/>
        </p:nvSpPr>
        <p:spPr>
          <a:xfrm>
            <a:off x="609480" y="273600"/>
            <a:ext cx="10970640" cy="1143000"/>
          </a:xfrm>
          <a:prstGeom prst="rect">
            <a:avLst/>
          </a:prstGeom>
          <a:noFill/>
          <a:ln>
            <a:noFill/>
          </a:ln>
        </p:spPr>
        <p:style>
          <a:lnRef idx="0"/>
          <a:fillRef idx="0"/>
          <a:effectRef idx="0"/>
          <a:fontRef idx="minor"/>
        </p:style>
        <p:txBody>
          <a:bodyPr lIns="0" rIns="0" tIns="0" bIns="0" anchor="ctr"/>
          <a:p>
            <a:pPr>
              <a:lnSpc>
                <a:spcPct val="90000"/>
              </a:lnSpc>
            </a:pPr>
            <a:r>
              <a:rPr b="0" lang="en-GB" sz="3600" spc="-1" strike="noStrike">
                <a:solidFill>
                  <a:srgbClr val="000000"/>
                </a:solidFill>
                <a:latin typeface="Calibri Light"/>
                <a:ea typeface="DejaVu Sans"/>
              </a:rPr>
              <a:t>in combinatie met PVT zonnecollector</a:t>
            </a:r>
            <a:endParaRPr b="0" lang="en-GB" sz="3600" spc="-1" strike="noStrike">
              <a:latin typeface="Arial"/>
            </a:endParaRPr>
          </a:p>
        </p:txBody>
      </p:sp>
      <p:pic>
        <p:nvPicPr>
          <p:cNvPr id="202" name="Afbeelding 5" descr=""/>
          <p:cNvPicPr/>
          <p:nvPr/>
        </p:nvPicPr>
        <p:blipFill>
          <a:blip r:embed="rId1"/>
          <a:stretch/>
        </p:blipFill>
        <p:spPr>
          <a:xfrm>
            <a:off x="10524960" y="546480"/>
            <a:ext cx="1233360" cy="963000"/>
          </a:xfrm>
          <a:prstGeom prst="rect">
            <a:avLst/>
          </a:prstGeom>
          <a:ln>
            <a:noFill/>
          </a:ln>
        </p:spPr>
      </p:pic>
      <p:pic>
        <p:nvPicPr>
          <p:cNvPr id="203" name="Afbeelding 217" descr=""/>
          <p:cNvPicPr/>
          <p:nvPr/>
        </p:nvPicPr>
        <p:blipFill>
          <a:blip r:embed="rId2"/>
          <a:stretch/>
        </p:blipFill>
        <p:spPr>
          <a:xfrm>
            <a:off x="504000" y="1584000"/>
            <a:ext cx="5709240" cy="3688200"/>
          </a:xfrm>
          <a:prstGeom prst="rect">
            <a:avLst/>
          </a:prstGeom>
          <a:ln>
            <a:noFill/>
          </a:ln>
        </p:spPr>
      </p:pic>
      <p:pic>
        <p:nvPicPr>
          <p:cNvPr id="204" name="Afbeelding 218" descr=""/>
          <p:cNvPicPr/>
          <p:nvPr/>
        </p:nvPicPr>
        <p:blipFill>
          <a:blip r:embed="rId3"/>
          <a:stretch/>
        </p:blipFill>
        <p:spPr>
          <a:xfrm>
            <a:off x="6336000" y="2476080"/>
            <a:ext cx="5653440" cy="4002480"/>
          </a:xfrm>
          <a:prstGeom prst="rect">
            <a:avLst/>
          </a:prstGeom>
          <a:ln>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Regeling</a:t>
            </a:r>
            <a:endParaRPr b="0" lang="en-GB" sz="3600" spc="-1" strike="noStrike">
              <a:latin typeface="Arial"/>
            </a:endParaRPr>
          </a:p>
        </p:txBody>
      </p:sp>
      <p:sp>
        <p:nvSpPr>
          <p:cNvPr id="206" name="CustomShape 2"/>
          <p:cNvSpPr/>
          <p:nvPr/>
        </p:nvSpPr>
        <p:spPr>
          <a:xfrm>
            <a:off x="838080" y="1825560"/>
            <a:ext cx="10510200" cy="4345920"/>
          </a:xfrm>
          <a:prstGeom prst="rect">
            <a:avLst/>
          </a:prstGeom>
          <a:noFill/>
          <a:ln>
            <a:noFill/>
          </a:ln>
        </p:spPr>
        <p:style>
          <a:lnRef idx="0"/>
          <a:fillRef idx="0"/>
          <a:effectRef idx="0"/>
          <a:fontRef idx="minor"/>
        </p:style>
        <p:txBody>
          <a:bodyPr lIns="90000" rIns="90000" tIns="45000" bIns="45000">
            <a:normAutofit/>
          </a:bodyPr>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Doorsnee warmtepomp wordt weersafhankelijk geregeld (stooklijn)</a:t>
            </a:r>
            <a:endParaRPr b="0" lang="en-GB" sz="2400" spc="-1" strike="noStrike">
              <a:latin typeface="Arial"/>
            </a:endParaRPr>
          </a:p>
          <a:p>
            <a:pPr lvl="2" marL="11430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Goede afstelling met stooklijn levert overal gewenste binnentemperatuur</a:t>
            </a:r>
            <a:endParaRPr b="0" lang="en-GB" sz="2400" spc="-1" strike="noStrike">
              <a:latin typeface="Arial"/>
            </a:endParaRPr>
          </a:p>
          <a:p>
            <a:pPr lvl="2" marL="11430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Mogelijke verstoringen door interne warmtelast (mensen/apparaten),  zoninstraling of openstaande deuren/tocht/kieren</a:t>
            </a:r>
            <a:endParaRPr b="0" lang="en-GB" sz="2400" spc="-1" strike="noStrike">
              <a:latin typeface="Arial"/>
            </a:endParaRPr>
          </a:p>
          <a:p>
            <a:pPr lvl="2" marL="11430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Maar mogelijk ook additionele ventilatie door WTW</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Optioneel is binnentemperatuurregeling, eventueel zelfs per ruimte</a:t>
            </a:r>
            <a:endParaRPr b="0" lang="en-GB" sz="2400" spc="-1" strike="noStrike">
              <a:latin typeface="Arial"/>
            </a:endParaRPr>
          </a:p>
        </p:txBody>
      </p:sp>
      <p:pic>
        <p:nvPicPr>
          <p:cNvPr id="207" name="Afbeelding 6" descr=""/>
          <p:cNvPicPr/>
          <p:nvPr/>
        </p:nvPicPr>
        <p:blipFill>
          <a:blip r:embed="rId1"/>
          <a:stretch/>
        </p:blipFill>
        <p:spPr>
          <a:xfrm>
            <a:off x="10524960" y="546120"/>
            <a:ext cx="1233360" cy="963000"/>
          </a:xfrm>
          <a:prstGeom prst="rect">
            <a:avLst/>
          </a:prstGeom>
          <a:ln>
            <a:noFill/>
          </a:ln>
        </p:spPr>
      </p:pic>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Stooklijn - basis</a:t>
            </a:r>
            <a:endParaRPr b="0" lang="en-GB" sz="3600" spc="-1" strike="noStrike">
              <a:latin typeface="Arial"/>
            </a:endParaRPr>
          </a:p>
        </p:txBody>
      </p:sp>
      <p:pic>
        <p:nvPicPr>
          <p:cNvPr id="209" name="Afbeelding 6" descr=""/>
          <p:cNvPicPr/>
          <p:nvPr/>
        </p:nvPicPr>
        <p:blipFill>
          <a:blip r:embed="rId1"/>
          <a:stretch/>
        </p:blipFill>
        <p:spPr>
          <a:xfrm>
            <a:off x="10524960" y="546120"/>
            <a:ext cx="1233360" cy="963000"/>
          </a:xfrm>
          <a:prstGeom prst="rect">
            <a:avLst/>
          </a:prstGeom>
          <a:ln>
            <a:noFill/>
          </a:ln>
        </p:spPr>
      </p:pic>
      <p:pic>
        <p:nvPicPr>
          <p:cNvPr id="210" name="Afbeelding 5" descr=""/>
          <p:cNvPicPr/>
          <p:nvPr/>
        </p:nvPicPr>
        <p:blipFill>
          <a:blip r:embed="rId2"/>
          <a:stretch/>
        </p:blipFill>
        <p:spPr>
          <a:xfrm>
            <a:off x="2241720" y="1549080"/>
            <a:ext cx="7702920" cy="4940640"/>
          </a:xfrm>
          <a:prstGeom prst="rect">
            <a:avLst/>
          </a:prstGeom>
          <a:ln>
            <a:noFill/>
          </a:ln>
        </p:spPr>
      </p:pic>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Stooklijn - aanpassingen</a:t>
            </a:r>
            <a:endParaRPr b="0" lang="en-GB" sz="3600" spc="-1" strike="noStrike">
              <a:latin typeface="Arial"/>
            </a:endParaRPr>
          </a:p>
        </p:txBody>
      </p:sp>
      <p:pic>
        <p:nvPicPr>
          <p:cNvPr id="212" name="Afbeelding 6" descr=""/>
          <p:cNvPicPr/>
          <p:nvPr/>
        </p:nvPicPr>
        <p:blipFill>
          <a:blip r:embed="rId1"/>
          <a:stretch/>
        </p:blipFill>
        <p:spPr>
          <a:xfrm>
            <a:off x="10524960" y="546120"/>
            <a:ext cx="1233360" cy="963000"/>
          </a:xfrm>
          <a:prstGeom prst="rect">
            <a:avLst/>
          </a:prstGeom>
          <a:ln>
            <a:noFill/>
          </a:ln>
        </p:spPr>
      </p:pic>
      <p:pic>
        <p:nvPicPr>
          <p:cNvPr id="213" name="Afbeelding 2" descr=""/>
          <p:cNvPicPr/>
          <p:nvPr/>
        </p:nvPicPr>
        <p:blipFill>
          <a:blip r:embed="rId2"/>
          <a:stretch/>
        </p:blipFill>
        <p:spPr>
          <a:xfrm>
            <a:off x="1634400" y="1396800"/>
            <a:ext cx="8917560" cy="4911840"/>
          </a:xfrm>
          <a:prstGeom prst="rect">
            <a:avLst/>
          </a:prstGeom>
          <a:ln>
            <a:noFill/>
          </a:ln>
        </p:spPr>
      </p:pic>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Naregeling</a:t>
            </a:r>
            <a:endParaRPr b="0" lang="en-GB" sz="3600" spc="-1" strike="noStrike">
              <a:latin typeface="Arial"/>
            </a:endParaRPr>
          </a:p>
        </p:txBody>
      </p:sp>
      <p:sp>
        <p:nvSpPr>
          <p:cNvPr id="215" name="CustomShape 2"/>
          <p:cNvSpPr/>
          <p:nvPr/>
        </p:nvSpPr>
        <p:spPr>
          <a:xfrm>
            <a:off x="838080" y="1825560"/>
            <a:ext cx="6462720" cy="4345920"/>
          </a:xfrm>
          <a:prstGeom prst="rect">
            <a:avLst/>
          </a:prstGeom>
          <a:noFill/>
          <a:ln>
            <a:noFill/>
          </a:ln>
        </p:spPr>
        <p:style>
          <a:lnRef idx="0"/>
          <a:fillRef idx="0"/>
          <a:effectRef idx="0"/>
          <a:fontRef idx="minor"/>
        </p:style>
        <p:txBody>
          <a:bodyPr lIns="90000" rIns="90000" tIns="45000" bIns="45000">
            <a:normAutofit/>
          </a:bodyPr>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De woonkamer is doorgaans de open groep, waarop de warmtepomp regelt</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De overige ruimten gaan hier in mee, in beginsel via een vaste regeling, </a:t>
            </a:r>
            <a:endParaRPr b="0" lang="en-GB" sz="2400" spc="-1" strike="noStrike">
              <a:latin typeface="Arial"/>
            </a:endParaRPr>
          </a:p>
          <a:p>
            <a:pPr lvl="2" marL="11430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Als er geen of een enkele naregeling is, blijven de overige vertrekken ook verwarmen als de woonkamer verwarmt</a:t>
            </a:r>
            <a:endParaRPr b="0" lang="en-GB" sz="2400" spc="-1" strike="noStrike">
              <a:latin typeface="Arial"/>
            </a:endParaRPr>
          </a:p>
          <a:p>
            <a:pPr lvl="2" marL="11430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Individuele naregeling kan de warmtetoevoer naar vertrekken beperken en/of afsluiten</a:t>
            </a:r>
            <a:endParaRPr b="0" lang="en-GB" sz="2400" spc="-1" strike="noStrike">
              <a:latin typeface="Arial"/>
            </a:endParaRPr>
          </a:p>
        </p:txBody>
      </p:sp>
      <p:pic>
        <p:nvPicPr>
          <p:cNvPr id="216" name="Afbeelding 6" descr=""/>
          <p:cNvPicPr/>
          <p:nvPr/>
        </p:nvPicPr>
        <p:blipFill>
          <a:blip r:embed="rId1"/>
          <a:stretch/>
        </p:blipFill>
        <p:spPr>
          <a:xfrm>
            <a:off x="10524960" y="546120"/>
            <a:ext cx="1233360" cy="963000"/>
          </a:xfrm>
          <a:prstGeom prst="rect">
            <a:avLst/>
          </a:prstGeom>
          <a:ln>
            <a:noFill/>
          </a:ln>
        </p:spPr>
      </p:pic>
      <p:pic>
        <p:nvPicPr>
          <p:cNvPr id="217" name="Afbeelding 2" descr=""/>
          <p:cNvPicPr/>
          <p:nvPr/>
        </p:nvPicPr>
        <p:blipFill>
          <a:blip r:embed="rId2"/>
          <a:stretch/>
        </p:blipFill>
        <p:spPr>
          <a:xfrm>
            <a:off x="7610040" y="2427120"/>
            <a:ext cx="4148280" cy="2876760"/>
          </a:xfrm>
          <a:prstGeom prst="rect">
            <a:avLst/>
          </a:prstGeom>
          <a:ln>
            <a:noFill/>
          </a:ln>
        </p:spPr>
      </p:pic>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609480" y="273600"/>
            <a:ext cx="10970640" cy="1143000"/>
          </a:xfrm>
          <a:prstGeom prst="rect">
            <a:avLst/>
          </a:prstGeom>
          <a:noFill/>
          <a:ln>
            <a:noFill/>
          </a:ln>
        </p:spPr>
        <p:style>
          <a:lnRef idx="0"/>
          <a:fillRef idx="0"/>
          <a:effectRef idx="0"/>
          <a:fontRef idx="minor"/>
        </p:style>
        <p:txBody>
          <a:bodyPr lIns="0" rIns="0" tIns="0" bIns="0" anchor="ctr"/>
          <a:p>
            <a:pPr>
              <a:lnSpc>
                <a:spcPct val="90000"/>
              </a:lnSpc>
            </a:pPr>
            <a:r>
              <a:rPr b="0" lang="en-GB" sz="4400" spc="-1" strike="noStrike">
                <a:solidFill>
                  <a:srgbClr val="000000"/>
                </a:solidFill>
                <a:latin typeface="Calibri Light"/>
                <a:ea typeface="DejaVu Sans"/>
              </a:rPr>
              <a:t>Programma van vanavond</a:t>
            </a:r>
            <a:endParaRPr b="0" lang="en-GB" sz="4400" spc="-1" strike="noStrike">
              <a:latin typeface="Arial"/>
            </a:endParaRPr>
          </a:p>
        </p:txBody>
      </p:sp>
      <p:sp>
        <p:nvSpPr>
          <p:cNvPr id="162" name="CustomShape 2"/>
          <p:cNvSpPr/>
          <p:nvPr/>
        </p:nvSpPr>
        <p:spPr>
          <a:xfrm>
            <a:off x="609480" y="3463920"/>
            <a:ext cx="10970640" cy="1143000"/>
          </a:xfrm>
          <a:prstGeom prst="rect">
            <a:avLst/>
          </a:prstGeom>
          <a:noFill/>
          <a:ln>
            <a:noFill/>
          </a:ln>
        </p:spPr>
        <p:style>
          <a:lnRef idx="0"/>
          <a:fillRef idx="0"/>
          <a:effectRef idx="0"/>
          <a:fontRef idx="minor"/>
        </p:style>
        <p:txBody>
          <a:bodyPr lIns="0" rIns="0" tIns="0" bIns="0" anchor="ctr"/>
          <a:p>
            <a:pPr marL="457200">
              <a:lnSpc>
                <a:spcPct val="90000"/>
              </a:lnSpc>
              <a:spcBef>
                <a:spcPts val="499"/>
              </a:spcBef>
            </a:pPr>
            <a:r>
              <a:rPr b="0" lang="en-GB" sz="2800" spc="-1" strike="noStrike">
                <a:solidFill>
                  <a:srgbClr val="000000"/>
                </a:solidFill>
                <a:latin typeface="Calibri Light"/>
                <a:ea typeface="DejaVu Sans"/>
              </a:rPr>
              <a:t>Even voorstellen</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Deel 1: Warmtepomp (Gerard)</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Hoe werkt een warmtepomp?</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Welke keuzes heb ik?</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Hoeveel stroom verbruik je?</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Onderhoudscontract?</a:t>
            </a:r>
            <a:endParaRPr b="0" lang="en-GB" sz="2800" spc="-1" strike="noStrike">
              <a:latin typeface="Arial"/>
            </a:endParaRPr>
          </a:p>
          <a:p>
            <a:pPr marL="457200">
              <a:lnSpc>
                <a:spcPct val="90000"/>
              </a:lnSpc>
              <a:spcBef>
                <a:spcPts val="1001"/>
              </a:spcBef>
            </a:pPr>
            <a:r>
              <a:rPr b="0" lang="en-GB" sz="2800" spc="-1" strike="noStrike">
                <a:solidFill>
                  <a:srgbClr val="000000"/>
                </a:solidFill>
                <a:latin typeface="Calibri Light"/>
                <a:ea typeface="DejaVu Sans"/>
              </a:rPr>
              <a:t>Deel 2: Inzicht in verbruik (Stefan)</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Energiemonitoring</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Contract</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Opslag</a:t>
            </a:r>
            <a:endParaRPr b="0" lang="en-GB" sz="2800" spc="-1" strike="noStrike">
              <a:latin typeface="Arial"/>
            </a:endParaRPr>
          </a:p>
        </p:txBody>
      </p:sp>
      <p:pic>
        <p:nvPicPr>
          <p:cNvPr id="163" name="Afbeelding 5" descr=""/>
          <p:cNvPicPr/>
          <p:nvPr/>
        </p:nvPicPr>
        <p:blipFill>
          <a:blip r:embed="rId1"/>
          <a:stretch/>
        </p:blipFill>
        <p:spPr>
          <a:xfrm>
            <a:off x="10524960" y="546480"/>
            <a:ext cx="1233360" cy="96300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Warm tapwater</a:t>
            </a:r>
            <a:endParaRPr b="0" lang="en-GB" sz="3600" spc="-1" strike="noStrike">
              <a:latin typeface="Arial"/>
            </a:endParaRPr>
          </a:p>
        </p:txBody>
      </p:sp>
      <p:sp>
        <p:nvSpPr>
          <p:cNvPr id="219" name="CustomShape 2"/>
          <p:cNvSpPr/>
          <p:nvPr/>
        </p:nvSpPr>
        <p:spPr>
          <a:xfrm>
            <a:off x="838080" y="1825560"/>
            <a:ext cx="10510200" cy="4345920"/>
          </a:xfrm>
          <a:prstGeom prst="rect">
            <a:avLst/>
          </a:prstGeom>
          <a:noFill/>
          <a:ln>
            <a:noFill/>
          </a:ln>
        </p:spPr>
        <p:style>
          <a:lnRef idx="0"/>
          <a:fillRef idx="0"/>
          <a:effectRef idx="0"/>
          <a:fontRef idx="minor"/>
        </p:style>
        <p:txBody>
          <a:bodyPr lIns="90000" rIns="90000" tIns="45000" bIns="45000">
            <a:normAutofit/>
          </a:bodyPr>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Om 55 </a:t>
            </a:r>
            <a:r>
              <a:rPr b="0" lang="en-GB" sz="2400" spc="-1" strike="noStrike">
                <a:solidFill>
                  <a:srgbClr val="000000"/>
                </a:solidFill>
                <a:latin typeface="Symbol"/>
                <a:ea typeface="DejaVu Sans"/>
              </a:rPr>
              <a:t></a:t>
            </a:r>
            <a:r>
              <a:rPr b="0" lang="en-GB" sz="2400" spc="-1" strike="noStrike">
                <a:solidFill>
                  <a:srgbClr val="000000"/>
                </a:solidFill>
                <a:latin typeface="Calibri Light"/>
                <a:ea typeface="DejaVu Sans"/>
              </a:rPr>
              <a:t>C op het tappunt te krijgen (conform ontwerpcondities), is over het algemeen nodig om 60 </a:t>
            </a:r>
            <a:r>
              <a:rPr b="0" lang="en-GB" sz="2400" spc="-1" strike="noStrike">
                <a:solidFill>
                  <a:srgbClr val="000000"/>
                </a:solidFill>
                <a:latin typeface="Symbol"/>
                <a:ea typeface="DejaVu Sans"/>
              </a:rPr>
              <a:t></a:t>
            </a:r>
            <a:r>
              <a:rPr b="0" lang="en-GB" sz="2400" spc="-1" strike="noStrike">
                <a:solidFill>
                  <a:srgbClr val="000000"/>
                </a:solidFill>
                <a:latin typeface="Calibri Light"/>
                <a:ea typeface="DejaVu Sans"/>
              </a:rPr>
              <a:t>C in de boiler te hebben</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Deze instelling wordt standaard door de fabrikant ingesteld</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Een lagere instelling van 60 </a:t>
            </a:r>
            <a:r>
              <a:rPr b="0" lang="en-GB" sz="2400" spc="-1" strike="noStrike">
                <a:solidFill>
                  <a:srgbClr val="000000"/>
                </a:solidFill>
                <a:latin typeface="Symbol"/>
                <a:ea typeface="DejaVu Sans"/>
              </a:rPr>
              <a:t></a:t>
            </a:r>
            <a:r>
              <a:rPr b="0" lang="en-GB" sz="2400" spc="-1" strike="noStrike">
                <a:solidFill>
                  <a:srgbClr val="000000"/>
                </a:solidFill>
                <a:latin typeface="Calibri Light"/>
                <a:ea typeface="DejaVu Sans"/>
              </a:rPr>
              <a:t>C  naar 55 </a:t>
            </a:r>
            <a:r>
              <a:rPr b="0" lang="en-GB" sz="2400" spc="-1" strike="noStrike">
                <a:solidFill>
                  <a:srgbClr val="000000"/>
                </a:solidFill>
                <a:latin typeface="Symbol"/>
                <a:ea typeface="DejaVu Sans"/>
              </a:rPr>
              <a:t></a:t>
            </a:r>
            <a:r>
              <a:rPr b="0" lang="en-GB" sz="2400" spc="-1" strike="noStrike">
                <a:solidFill>
                  <a:srgbClr val="000000"/>
                </a:solidFill>
                <a:latin typeface="Calibri Light"/>
                <a:ea typeface="DejaVu Sans"/>
              </a:rPr>
              <a:t>C is mogelijk</a:t>
            </a:r>
            <a:endParaRPr b="0" lang="en-GB" sz="2400" spc="-1" strike="noStrike">
              <a:latin typeface="Arial"/>
            </a:endParaRPr>
          </a:p>
          <a:p>
            <a:pPr lvl="2" marL="11430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Dan is er wel kans op legionella. Daarom hebben systemen hiervoor een  programma, waarbij de boiler regelmatig opwarmt tot boven de 60</a:t>
            </a:r>
            <a:r>
              <a:rPr b="0" lang="en-GB" sz="2400" spc="-1" strike="noStrike">
                <a:solidFill>
                  <a:srgbClr val="000000"/>
                </a:solidFill>
                <a:latin typeface="Calibri"/>
                <a:ea typeface="DejaVu Sans"/>
              </a:rPr>
              <a:t> </a:t>
            </a:r>
            <a:r>
              <a:rPr b="0" lang="en-GB" sz="2400" spc="-1" strike="noStrike">
                <a:solidFill>
                  <a:srgbClr val="000000"/>
                </a:solidFill>
                <a:latin typeface="Symbol"/>
                <a:ea typeface="DejaVu Sans"/>
              </a:rPr>
              <a:t></a:t>
            </a:r>
            <a:r>
              <a:rPr b="0" lang="en-GB" sz="2400" spc="-1" strike="noStrike">
                <a:solidFill>
                  <a:srgbClr val="000000"/>
                </a:solidFill>
                <a:latin typeface="Calibri Light"/>
                <a:ea typeface="DejaVu Sans"/>
              </a:rPr>
              <a:t>C</a:t>
            </a:r>
            <a:endParaRPr b="0" lang="en-GB" sz="2400" spc="-1" strike="noStrike">
              <a:latin typeface="Arial"/>
            </a:endParaRPr>
          </a:p>
          <a:p>
            <a:pPr lvl="2" marL="11430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Dit levert voor een standaard gezin van 4 personen gemiddeld 205 kWh besparing op, dat is 10% van de elektriciteit nodig voor tapwatervraag</a:t>
            </a:r>
            <a:endParaRPr b="0" lang="en-GB" sz="2400" spc="-1" strike="noStrike">
              <a:latin typeface="Arial"/>
            </a:endParaRPr>
          </a:p>
          <a:p>
            <a:pPr>
              <a:lnSpc>
                <a:spcPct val="90000"/>
              </a:lnSpc>
              <a:spcBef>
                <a:spcPts val="1800"/>
              </a:spcBef>
            </a:pPr>
            <a:endParaRPr b="0" lang="en-GB" sz="2400" spc="-1" strike="noStrike">
              <a:latin typeface="Arial"/>
            </a:endParaRPr>
          </a:p>
        </p:txBody>
      </p:sp>
      <p:pic>
        <p:nvPicPr>
          <p:cNvPr id="220" name="Afbeelding 6" descr=""/>
          <p:cNvPicPr/>
          <p:nvPr/>
        </p:nvPicPr>
        <p:blipFill>
          <a:blip r:embed="rId1"/>
          <a:stretch/>
        </p:blipFill>
        <p:spPr>
          <a:xfrm>
            <a:off x="10524960" y="546120"/>
            <a:ext cx="1233360" cy="963000"/>
          </a:xfrm>
          <a:prstGeom prst="rect">
            <a:avLst/>
          </a:prstGeom>
          <a:ln>
            <a:noFill/>
          </a:ln>
        </p:spPr>
      </p:pic>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Energieverbruik in het jaar</a:t>
            </a:r>
            <a:endParaRPr b="0" lang="en-GB" sz="3600" spc="-1" strike="noStrike">
              <a:latin typeface="Arial"/>
            </a:endParaRPr>
          </a:p>
        </p:txBody>
      </p:sp>
      <p:pic>
        <p:nvPicPr>
          <p:cNvPr id="222" name="Afbeelding 6" descr=""/>
          <p:cNvPicPr/>
          <p:nvPr/>
        </p:nvPicPr>
        <p:blipFill>
          <a:blip r:embed="rId1"/>
          <a:stretch/>
        </p:blipFill>
        <p:spPr>
          <a:xfrm>
            <a:off x="10524960" y="546120"/>
            <a:ext cx="1233360" cy="963000"/>
          </a:xfrm>
          <a:prstGeom prst="rect">
            <a:avLst/>
          </a:prstGeom>
          <a:ln>
            <a:noFill/>
          </a:ln>
        </p:spPr>
      </p:pic>
      <p:pic>
        <p:nvPicPr>
          <p:cNvPr id="223" name="Afbeelding 2" descr=""/>
          <p:cNvPicPr/>
          <p:nvPr/>
        </p:nvPicPr>
        <p:blipFill>
          <a:blip r:embed="rId2"/>
          <a:stretch/>
        </p:blipFill>
        <p:spPr>
          <a:xfrm>
            <a:off x="1710720" y="1512360"/>
            <a:ext cx="8764920" cy="4265640"/>
          </a:xfrm>
          <a:prstGeom prst="rect">
            <a:avLst/>
          </a:prstGeom>
          <a:ln>
            <a:noFill/>
          </a:ln>
        </p:spPr>
      </p:pic>
      <p:sp>
        <p:nvSpPr>
          <p:cNvPr id="224" name="CustomShape 2"/>
          <p:cNvSpPr/>
          <p:nvPr/>
        </p:nvSpPr>
        <p:spPr>
          <a:xfrm>
            <a:off x="1710720" y="5689440"/>
            <a:ext cx="10047600" cy="819000"/>
          </a:xfrm>
          <a:prstGeom prst="rect">
            <a:avLst/>
          </a:prstGeom>
          <a:noFill/>
          <a:ln>
            <a:noFill/>
          </a:ln>
        </p:spPr>
        <p:style>
          <a:lnRef idx="0"/>
          <a:fillRef idx="0"/>
          <a:effectRef idx="0"/>
          <a:fontRef idx="minor"/>
        </p:style>
        <p:txBody>
          <a:bodyPr lIns="90000" rIns="90000" tIns="45000" bIns="45000"/>
          <a:p>
            <a:pPr>
              <a:lnSpc>
                <a:spcPct val="100000"/>
              </a:lnSpc>
            </a:pPr>
            <a:r>
              <a:rPr b="1" lang="en-GB" sz="2400" spc="-1" strike="noStrike">
                <a:solidFill>
                  <a:srgbClr val="000000"/>
                </a:solidFill>
                <a:latin typeface="Calibri"/>
                <a:ea typeface="DejaVu Sans"/>
              </a:rPr>
              <a:t>Door de binnentemperatuur één graad te verlagen, neemt het elektriciteitsverbruik af met circa 5%</a:t>
            </a:r>
            <a:endParaRPr b="0" lang="en-GB" sz="2400" spc="-1" strike="noStrike">
              <a:latin typeface="Arial"/>
            </a:endParaRPr>
          </a:p>
        </p:txBody>
      </p:sp>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Energieverbruik </a:t>
            </a:r>
            <a:endParaRPr b="0" lang="en-GB" sz="3600" spc="-1" strike="noStrike">
              <a:latin typeface="Arial"/>
            </a:endParaRPr>
          </a:p>
        </p:txBody>
      </p:sp>
      <p:pic>
        <p:nvPicPr>
          <p:cNvPr id="226" name="Afbeelding 6" descr=""/>
          <p:cNvPicPr/>
          <p:nvPr/>
        </p:nvPicPr>
        <p:blipFill>
          <a:blip r:embed="rId1"/>
          <a:stretch/>
        </p:blipFill>
        <p:spPr>
          <a:xfrm>
            <a:off x="10524960" y="546120"/>
            <a:ext cx="1233360" cy="963000"/>
          </a:xfrm>
          <a:prstGeom prst="rect">
            <a:avLst/>
          </a:prstGeom>
          <a:ln>
            <a:noFill/>
          </a:ln>
        </p:spPr>
      </p:pic>
      <p:sp>
        <p:nvSpPr>
          <p:cNvPr id="227" name="CustomShape 2"/>
          <p:cNvSpPr/>
          <p:nvPr/>
        </p:nvSpPr>
        <p:spPr>
          <a:xfrm>
            <a:off x="943200" y="3016800"/>
            <a:ext cx="10047600" cy="819000"/>
          </a:xfrm>
          <a:prstGeom prst="rect">
            <a:avLst/>
          </a:prstGeom>
          <a:noFill/>
          <a:ln>
            <a:noFill/>
          </a:ln>
        </p:spPr>
        <p:style>
          <a:lnRef idx="0"/>
          <a:fillRef idx="0"/>
          <a:effectRef idx="0"/>
          <a:fontRef idx="minor"/>
        </p:style>
        <p:txBody>
          <a:bodyPr lIns="90000" rIns="90000" tIns="45000" bIns="45000"/>
          <a:p>
            <a:pPr>
              <a:lnSpc>
                <a:spcPct val="100000"/>
              </a:lnSpc>
            </a:pPr>
            <a:r>
              <a:rPr b="1" lang="en-GB" sz="2400" spc="-1" strike="noStrike">
                <a:solidFill>
                  <a:srgbClr val="000000"/>
                </a:solidFill>
                <a:latin typeface="Calibri"/>
                <a:ea typeface="DejaVu Sans"/>
              </a:rPr>
              <a:t>Hoeveel kWh gebruik je dan zo per jaar …?</a:t>
            </a:r>
            <a:endParaRPr b="0" lang="en-GB" sz="2400" spc="-1" strike="noStrike">
              <a:latin typeface="Arial"/>
            </a:endParaRPr>
          </a:p>
          <a:p>
            <a:pPr>
              <a:lnSpc>
                <a:spcPct val="100000"/>
              </a:lnSpc>
            </a:pPr>
            <a:endParaRPr b="0" lang="en-GB" sz="2400" spc="-1" strike="noStrike">
              <a:latin typeface="Arial"/>
            </a:endParaRPr>
          </a:p>
          <a:p>
            <a:pPr>
              <a:lnSpc>
                <a:spcPct val="100000"/>
              </a:lnSpc>
            </a:pPr>
            <a:endParaRPr b="0" lang="en-GB" sz="2400" spc="-1" strike="noStrike">
              <a:latin typeface="Arial"/>
            </a:endParaRPr>
          </a:p>
          <a:p>
            <a:pPr>
              <a:lnSpc>
                <a:spcPct val="100000"/>
              </a:lnSpc>
            </a:pPr>
            <a:r>
              <a:rPr b="1" lang="en-GB" sz="2400" spc="-1" strike="noStrike">
                <a:solidFill>
                  <a:srgbClr val="000000"/>
                </a:solidFill>
                <a:latin typeface="Calibri"/>
                <a:ea typeface="DejaVu Sans"/>
              </a:rPr>
              <a:t>Stel uw vorige huis verbruikte 1000 m3 gas =~ 10.000 kWh</a:t>
            </a:r>
            <a:endParaRPr b="0" lang="en-GB" sz="2400" spc="-1" strike="noStrike">
              <a:latin typeface="Arial"/>
            </a:endParaRPr>
          </a:p>
          <a:p>
            <a:pPr>
              <a:lnSpc>
                <a:spcPct val="100000"/>
              </a:lnSpc>
            </a:pPr>
            <a:r>
              <a:rPr b="1" lang="en-GB" sz="2400" spc="-1" strike="noStrike">
                <a:solidFill>
                  <a:srgbClr val="000000"/>
                </a:solidFill>
                <a:latin typeface="Calibri"/>
                <a:ea typeface="DejaVu Sans"/>
              </a:rPr>
              <a:t>Warmtepomp COP 4.5 → 10.000 / 4.5 = 2222 kWh extra verbruik</a:t>
            </a:r>
            <a:endParaRPr b="0" lang="en-GB" sz="2400" spc="-1" strike="noStrike">
              <a:latin typeface="Arial"/>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Arial"/>
                <a:ea typeface="DejaVu Sans"/>
              </a:rPr>
              <a:t>Onderhoud</a:t>
            </a:r>
            <a:endParaRPr b="0" lang="en-GB" sz="3600" spc="-1" strike="noStrike">
              <a:latin typeface="Arial"/>
            </a:endParaRPr>
          </a:p>
        </p:txBody>
      </p:sp>
      <p:pic>
        <p:nvPicPr>
          <p:cNvPr id="229" name="Afbeelding 6" descr=""/>
          <p:cNvPicPr/>
          <p:nvPr/>
        </p:nvPicPr>
        <p:blipFill>
          <a:blip r:embed="rId1"/>
          <a:stretch/>
        </p:blipFill>
        <p:spPr>
          <a:xfrm>
            <a:off x="10524960" y="546120"/>
            <a:ext cx="1233360" cy="963000"/>
          </a:xfrm>
          <a:prstGeom prst="rect">
            <a:avLst/>
          </a:prstGeom>
          <a:ln>
            <a:noFill/>
          </a:ln>
        </p:spPr>
      </p:pic>
      <p:graphicFrame>
        <p:nvGraphicFramePr>
          <p:cNvPr id="230" name="Table 2"/>
          <p:cNvGraphicFramePr/>
          <p:nvPr/>
        </p:nvGraphicFramePr>
        <p:xfrm>
          <a:off x="797400" y="2241360"/>
          <a:ext cx="10594080" cy="3452040"/>
        </p:xfrm>
        <a:graphic>
          <a:graphicData uri="http://schemas.openxmlformats.org/drawingml/2006/table">
            <a:tbl>
              <a:tblPr/>
              <a:tblGrid>
                <a:gridCol w="5865120"/>
                <a:gridCol w="1681200"/>
                <a:gridCol w="1533240"/>
                <a:gridCol w="1514880"/>
              </a:tblGrid>
              <a:tr h="34812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GB" sz="1800" spc="-1" strike="noStrike">
                          <a:solidFill>
                            <a:srgbClr val="ffffff"/>
                          </a:solidFill>
                          <a:latin typeface="Calibri"/>
                          <a:ea typeface="DejaVu Sans"/>
                        </a:rPr>
                        <a:t>Bodem/water</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GB" sz="1800" spc="-1" strike="noStrike">
                          <a:solidFill>
                            <a:srgbClr val="ffffff"/>
                          </a:solidFill>
                          <a:latin typeface="Calibri"/>
                          <a:ea typeface="DejaVu Sans"/>
                        </a:rPr>
                        <a:t>Water/water</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GB" sz="1800" spc="-1" strike="noStrike">
                          <a:solidFill>
                            <a:srgbClr val="ffffff"/>
                          </a:solidFill>
                          <a:latin typeface="Calibri"/>
                          <a:ea typeface="DejaVu Sans"/>
                        </a:rPr>
                        <a:t>Lucht/water</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48120">
                <a:tc>
                  <a:txBody>
                    <a:bodyPr/>
                    <a:p>
                      <a:pPr>
                        <a:lnSpc>
                          <a:spcPct val="100000"/>
                        </a:lnSpc>
                      </a:pPr>
                      <a:r>
                        <a:rPr b="0" lang="en-GB" sz="1800" spc="-1" strike="noStrike">
                          <a:solidFill>
                            <a:srgbClr val="000000"/>
                          </a:solidFill>
                          <a:latin typeface="Calibri"/>
                          <a:ea typeface="DejaVu Sans"/>
                        </a:rPr>
                        <a:t>Visuele controle in warmtepomp (interne lekkages)</a:t>
                      </a:r>
                      <a:endParaRPr b="0" lang="en-GB" sz="1800" spc="-1" strike="noStrike">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r>
              <a:tr h="348120">
                <a:tc>
                  <a:txBody>
                    <a:bodyPr/>
                    <a:p>
                      <a:pPr>
                        <a:lnSpc>
                          <a:spcPct val="100000"/>
                        </a:lnSpc>
                      </a:pPr>
                      <a:r>
                        <a:rPr b="0" lang="en-GB" sz="1800" spc="-1" strike="noStrike">
                          <a:solidFill>
                            <a:srgbClr val="000000"/>
                          </a:solidFill>
                          <a:latin typeface="Calibri"/>
                          <a:ea typeface="DejaVu Sans"/>
                        </a:rPr>
                        <a:t>Visuele controle buitendeel (interne lekkages)</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21840">
                <a:tc>
                  <a:txBody>
                    <a:bodyPr/>
                    <a:p>
                      <a:pPr>
                        <a:lnSpc>
                          <a:spcPct val="100000"/>
                        </a:lnSpc>
                      </a:pPr>
                      <a:r>
                        <a:rPr b="0" lang="en-GB" sz="1800" spc="-1" strike="noStrike">
                          <a:solidFill>
                            <a:srgbClr val="000000"/>
                          </a:solidFill>
                          <a:latin typeface="Calibri"/>
                          <a:ea typeface="DejaVu Sans"/>
                        </a:rPr>
                        <a:t>Controle filters in leidingwerk</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48120">
                <a:tc>
                  <a:txBody>
                    <a:bodyPr/>
                    <a:p>
                      <a:pPr>
                        <a:lnSpc>
                          <a:spcPct val="100000"/>
                        </a:lnSpc>
                      </a:pPr>
                      <a:r>
                        <a:rPr b="0" lang="en-GB" sz="1800" spc="-1" strike="noStrike">
                          <a:solidFill>
                            <a:srgbClr val="000000"/>
                          </a:solidFill>
                          <a:latin typeface="Calibri"/>
                          <a:ea typeface="DejaVu Sans"/>
                        </a:rPr>
                        <a:t>Controle op waterdruk verwarming</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48120">
                <a:tc>
                  <a:txBody>
                    <a:bodyPr/>
                    <a:p>
                      <a:pPr>
                        <a:lnSpc>
                          <a:spcPct val="100000"/>
                        </a:lnSpc>
                      </a:pPr>
                      <a:r>
                        <a:rPr b="0" lang="en-GB" sz="1800" spc="-1" strike="noStrike">
                          <a:solidFill>
                            <a:srgbClr val="000000"/>
                          </a:solidFill>
                          <a:latin typeface="Calibri"/>
                          <a:ea typeface="DejaVu Sans"/>
                        </a:rPr>
                        <a:t>Controle op waterdruk bron</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48120">
                <a:tc>
                  <a:txBody>
                    <a:bodyPr/>
                    <a:p>
                      <a:pPr>
                        <a:lnSpc>
                          <a:spcPct val="100000"/>
                        </a:lnSpc>
                      </a:pPr>
                      <a:r>
                        <a:rPr b="0" lang="en-GB" sz="1800" spc="-1" strike="noStrike">
                          <a:solidFill>
                            <a:srgbClr val="000000"/>
                          </a:solidFill>
                          <a:latin typeface="Calibri"/>
                          <a:ea typeface="DejaVu Sans"/>
                        </a:rPr>
                        <a:t>Controle op voldoende koudemiddel bron</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48120">
                <a:tc>
                  <a:txBody>
                    <a:bodyPr/>
                    <a:p>
                      <a:pPr>
                        <a:lnSpc>
                          <a:spcPct val="100000"/>
                        </a:lnSpc>
                      </a:pPr>
                      <a:r>
                        <a:rPr b="0" lang="en-GB" sz="1800" spc="-1" strike="noStrike">
                          <a:solidFill>
                            <a:srgbClr val="000000"/>
                          </a:solidFill>
                          <a:latin typeface="Calibri"/>
                          <a:ea typeface="DejaVu Sans"/>
                        </a:rPr>
                        <a:t>Kleppen naregeling</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48120">
                <a:tc>
                  <a:txBody>
                    <a:bodyPr/>
                    <a:p>
                      <a:pPr>
                        <a:lnSpc>
                          <a:spcPct val="100000"/>
                        </a:lnSpc>
                      </a:pPr>
                      <a:r>
                        <a:rPr b="0" lang="en-GB" sz="1800" spc="-1" strike="noStrike">
                          <a:solidFill>
                            <a:srgbClr val="000000"/>
                          </a:solidFill>
                          <a:latin typeface="Calibri"/>
                          <a:ea typeface="DejaVu Sans"/>
                        </a:rPr>
                        <a:t>Aanzuig- en afblaasroosters schoonhouden</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45240">
                <a:tc>
                  <a:txBody>
                    <a:bodyPr/>
                    <a:p>
                      <a:pPr>
                        <a:lnSpc>
                          <a:spcPct val="100000"/>
                        </a:lnSpc>
                      </a:pPr>
                      <a:r>
                        <a:rPr b="0" lang="en-GB" sz="1800" spc="-1" strike="noStrike">
                          <a:solidFill>
                            <a:srgbClr val="000000"/>
                          </a:solidFill>
                          <a:latin typeface="Calibri"/>
                          <a:ea typeface="DejaVu Sans"/>
                        </a:rPr>
                        <a:t>Doorstroming bron controleren (filters schoon)</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Onderhoudscontract?</a:t>
            </a:r>
            <a:endParaRPr b="0" lang="en-GB" sz="3600" spc="-1" strike="noStrike">
              <a:latin typeface="Arial"/>
            </a:endParaRPr>
          </a:p>
        </p:txBody>
      </p:sp>
      <p:sp>
        <p:nvSpPr>
          <p:cNvPr id="232" name="CustomShape 2"/>
          <p:cNvSpPr/>
          <p:nvPr/>
        </p:nvSpPr>
        <p:spPr>
          <a:xfrm>
            <a:off x="838080" y="1825560"/>
            <a:ext cx="10510200" cy="4345920"/>
          </a:xfrm>
          <a:prstGeom prst="rect">
            <a:avLst/>
          </a:prstGeom>
          <a:noFill/>
          <a:ln>
            <a:noFill/>
          </a:ln>
        </p:spPr>
        <p:style>
          <a:lnRef idx="0"/>
          <a:fillRef idx="0"/>
          <a:effectRef idx="0"/>
          <a:fontRef idx="minor"/>
        </p:style>
        <p:txBody>
          <a:bodyPr lIns="90000" rIns="90000" tIns="45000" bIns="45000">
            <a:normAutofit/>
          </a:bodyPr>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Of contract nodig is, hangt af van kosten</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Kan voor storingen handig zijn</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Bij goede werking warmtepomp is voor de meeste warmtepompen tweejaarlijkse professionele controle voldoende</a:t>
            </a:r>
            <a:endParaRPr b="0" lang="en-GB" sz="2400" spc="-1" strike="noStrike">
              <a:latin typeface="Arial"/>
            </a:endParaRPr>
          </a:p>
          <a:p>
            <a:pPr>
              <a:lnSpc>
                <a:spcPct val="90000"/>
              </a:lnSpc>
              <a:spcBef>
                <a:spcPts val="1800"/>
              </a:spcBef>
            </a:pP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Voor lucht-water warmtepomp zelf buitendeel schoonhouden, mits die goed bereikbaar is en onderhoud veilig kan</a:t>
            </a:r>
            <a:endParaRPr b="0" lang="en-GB" sz="2400" spc="-1" strike="noStrike">
              <a:latin typeface="Arial"/>
            </a:endParaRPr>
          </a:p>
        </p:txBody>
      </p:sp>
      <p:pic>
        <p:nvPicPr>
          <p:cNvPr id="233" name="Afbeelding 6" descr=""/>
          <p:cNvPicPr/>
          <p:nvPr/>
        </p:nvPicPr>
        <p:blipFill>
          <a:blip r:embed="rId1"/>
          <a:stretch/>
        </p:blipFill>
        <p:spPr>
          <a:xfrm>
            <a:off x="10524960" y="546120"/>
            <a:ext cx="1233360" cy="963000"/>
          </a:xfrm>
          <a:prstGeom prst="rect">
            <a:avLst/>
          </a:prstGeom>
          <a:ln>
            <a:noFill/>
          </a:ln>
        </p:spPr>
      </p:pic>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CustomShape 1"/>
          <p:cNvSpPr/>
          <p:nvPr/>
        </p:nvSpPr>
        <p:spPr>
          <a:xfrm>
            <a:off x="936000" y="439560"/>
            <a:ext cx="10970640" cy="1143000"/>
          </a:xfrm>
          <a:prstGeom prst="rect">
            <a:avLst/>
          </a:prstGeom>
          <a:noFill/>
          <a:ln>
            <a:noFill/>
          </a:ln>
        </p:spPr>
        <p:style>
          <a:lnRef idx="0"/>
          <a:fillRef idx="0"/>
          <a:effectRef idx="0"/>
          <a:fontRef idx="minor"/>
        </p:style>
        <p:txBody>
          <a:bodyPr lIns="0" rIns="0" tIns="0" bIns="0" anchor="ctr"/>
          <a:p>
            <a:pPr>
              <a:lnSpc>
                <a:spcPct val="90000"/>
              </a:lnSpc>
            </a:pPr>
            <a:r>
              <a:rPr b="0" lang="en-GB" sz="3600" spc="-1" strike="noStrike">
                <a:solidFill>
                  <a:srgbClr val="000000"/>
                </a:solidFill>
                <a:latin typeface="Calibri Light"/>
                <a:ea typeface="DejaVu Sans"/>
              </a:rPr>
              <a:t>Wat kun je zelf doen?</a:t>
            </a:r>
            <a:endParaRPr b="0" lang="en-GB" sz="3600" spc="-1" strike="noStrike">
              <a:latin typeface="Arial"/>
            </a:endParaRPr>
          </a:p>
        </p:txBody>
      </p:sp>
      <p:sp>
        <p:nvSpPr>
          <p:cNvPr id="235" name="CustomShape 2"/>
          <p:cNvSpPr/>
          <p:nvPr/>
        </p:nvSpPr>
        <p:spPr>
          <a:xfrm>
            <a:off x="1152000" y="1800000"/>
            <a:ext cx="10644120" cy="3780000"/>
          </a:xfrm>
          <a:prstGeom prst="rect">
            <a:avLst/>
          </a:prstGeom>
          <a:noFill/>
          <a:ln>
            <a:noFill/>
          </a:ln>
        </p:spPr>
        <p:style>
          <a:lnRef idx="0"/>
          <a:fillRef idx="0"/>
          <a:effectRef idx="0"/>
          <a:fontRef idx="minor"/>
        </p:style>
        <p:txBody>
          <a:bodyPr lIns="0" rIns="0" tIns="0" bIns="0" anchor="ctr"/>
          <a:p>
            <a:pPr>
              <a:lnSpc>
                <a:spcPct val="90000"/>
              </a:lnSpc>
              <a:spcBef>
                <a:spcPts val="1001"/>
              </a:spcBef>
            </a:pPr>
            <a:r>
              <a:rPr b="0" lang="en-GB" sz="2000" spc="-1" strike="noStrike">
                <a:solidFill>
                  <a:srgbClr val="000000"/>
                </a:solidFill>
                <a:latin typeface="Calibri Light"/>
                <a:ea typeface="DejaVu Sans"/>
              </a:rPr>
              <a:t>Bestaande huizen:</a:t>
            </a:r>
            <a:endParaRPr b="0" lang="en-GB" sz="2000" spc="-1" strike="noStrike">
              <a:latin typeface="Arial"/>
            </a:endParaRPr>
          </a:p>
          <a:p>
            <a:pPr marL="228600" indent="-226800">
              <a:lnSpc>
                <a:spcPct val="90000"/>
              </a:lnSpc>
              <a:spcBef>
                <a:spcPts val="1001"/>
              </a:spcBef>
              <a:buClr>
                <a:srgbClr val="000000"/>
              </a:buClr>
              <a:buFont typeface="Arial"/>
              <a:buChar char="•"/>
            </a:pPr>
            <a:r>
              <a:rPr b="0" lang="en-GB" sz="2000" spc="-1" strike="noStrike">
                <a:solidFill>
                  <a:srgbClr val="000000"/>
                </a:solidFill>
                <a:latin typeface="Calibri Light"/>
                <a:ea typeface="DejaVu Sans"/>
              </a:rPr>
              <a:t>Warmtebeeld camera lenen om de isolatie na te lopen en de lekken en kieren op te sporen</a:t>
            </a:r>
            <a:endParaRPr b="0" lang="en-GB" sz="2000" spc="-1" strike="noStrike">
              <a:latin typeface="Arial"/>
            </a:endParaRPr>
          </a:p>
          <a:p>
            <a:pPr marL="228600" indent="-226800">
              <a:lnSpc>
                <a:spcPct val="90000"/>
              </a:lnSpc>
              <a:spcBef>
                <a:spcPts val="1001"/>
              </a:spcBef>
              <a:buClr>
                <a:srgbClr val="000000"/>
              </a:buClr>
              <a:buFont typeface="Arial"/>
              <a:buChar char="•"/>
            </a:pPr>
            <a:r>
              <a:rPr b="0" lang="en-GB" sz="2000" spc="-1" strike="noStrike">
                <a:solidFill>
                  <a:srgbClr val="000000"/>
                </a:solidFill>
                <a:latin typeface="Calibri Light"/>
                <a:ea typeface="DejaVu Sans"/>
              </a:rPr>
              <a:t>Tocht vermijden, deuren dicht</a:t>
            </a:r>
            <a:endParaRPr b="0" lang="en-GB" sz="2000" spc="-1" strike="noStrike">
              <a:latin typeface="Arial"/>
            </a:endParaRPr>
          </a:p>
          <a:p>
            <a:pPr marL="228600" indent="-226800">
              <a:lnSpc>
                <a:spcPct val="90000"/>
              </a:lnSpc>
              <a:spcBef>
                <a:spcPts val="1001"/>
              </a:spcBef>
              <a:buClr>
                <a:srgbClr val="000000"/>
              </a:buClr>
              <a:buFont typeface="Arial"/>
              <a:buChar char="•"/>
            </a:pPr>
            <a:r>
              <a:rPr b="0" lang="en-GB" sz="2000" spc="-1" strike="noStrike">
                <a:solidFill>
                  <a:srgbClr val="000000"/>
                </a:solidFill>
                <a:latin typeface="Calibri Light"/>
                <a:ea typeface="DejaVu Sans"/>
              </a:rPr>
              <a:t>bodem-water warmtepomp: in de zomer koelen! </a:t>
            </a:r>
            <a:endParaRPr b="0" lang="en-GB" sz="2000" spc="-1" strike="noStrike">
              <a:latin typeface="Arial"/>
            </a:endParaRPr>
          </a:p>
          <a:p>
            <a:pPr marL="228600" indent="-226800">
              <a:lnSpc>
                <a:spcPct val="90000"/>
              </a:lnSpc>
              <a:spcBef>
                <a:spcPts val="1001"/>
              </a:spcBef>
              <a:buClr>
                <a:srgbClr val="000000"/>
              </a:buClr>
              <a:buFont typeface="Arial"/>
              <a:buChar char="•"/>
            </a:pPr>
            <a:r>
              <a:rPr b="0" lang="en-GB" sz="2000" spc="-1" strike="noStrike">
                <a:solidFill>
                  <a:srgbClr val="000000"/>
                </a:solidFill>
                <a:latin typeface="Calibri Light"/>
                <a:ea typeface="DejaVu Sans"/>
              </a:rPr>
              <a:t>Verder, zie nieuwbouw</a:t>
            </a:r>
            <a:endParaRPr b="0" lang="en-GB" sz="2000" spc="-1" strike="noStrike">
              <a:latin typeface="Arial"/>
            </a:endParaRPr>
          </a:p>
          <a:p>
            <a:pPr>
              <a:lnSpc>
                <a:spcPct val="90000"/>
              </a:lnSpc>
              <a:spcBef>
                <a:spcPts val="1001"/>
              </a:spcBef>
            </a:pPr>
            <a:endParaRPr b="0" lang="en-GB" sz="2000" spc="-1" strike="noStrike">
              <a:latin typeface="Arial"/>
            </a:endParaRPr>
          </a:p>
          <a:p>
            <a:pPr>
              <a:lnSpc>
                <a:spcPct val="90000"/>
              </a:lnSpc>
              <a:spcBef>
                <a:spcPts val="1001"/>
              </a:spcBef>
            </a:pPr>
            <a:r>
              <a:rPr b="0" lang="en-GB" sz="2000" spc="-1" strike="noStrike">
                <a:solidFill>
                  <a:srgbClr val="000000"/>
                </a:solidFill>
                <a:latin typeface="Calibri Light"/>
                <a:ea typeface="DejaVu Sans"/>
              </a:rPr>
              <a:t>Nieuwbouw:</a:t>
            </a:r>
            <a:endParaRPr b="0" lang="en-GB" sz="2000" spc="-1" strike="noStrike">
              <a:latin typeface="Arial"/>
            </a:endParaRPr>
          </a:p>
          <a:p>
            <a:pPr marL="228600" indent="-226800">
              <a:lnSpc>
                <a:spcPct val="90000"/>
              </a:lnSpc>
              <a:spcBef>
                <a:spcPts val="1001"/>
              </a:spcBef>
              <a:buClr>
                <a:srgbClr val="000000"/>
              </a:buClr>
              <a:buFont typeface="Arial"/>
              <a:buChar char="•"/>
            </a:pPr>
            <a:r>
              <a:rPr b="0" lang="en-GB" sz="2000" spc="-1" strike="noStrike">
                <a:solidFill>
                  <a:srgbClr val="000000"/>
                </a:solidFill>
                <a:latin typeface="Calibri Light"/>
                <a:ea typeface="DejaVu Sans"/>
              </a:rPr>
              <a:t>Blowerdoortest laten uitvoeren in de fase voor het afwerken</a:t>
            </a:r>
            <a:endParaRPr b="0" lang="en-GB" sz="2000" spc="-1" strike="noStrike">
              <a:latin typeface="Arial"/>
            </a:endParaRPr>
          </a:p>
          <a:p>
            <a:pPr marL="228600" indent="-226800">
              <a:lnSpc>
                <a:spcPct val="90000"/>
              </a:lnSpc>
              <a:spcBef>
                <a:spcPts val="1001"/>
              </a:spcBef>
              <a:buClr>
                <a:srgbClr val="000000"/>
              </a:buClr>
              <a:buFont typeface="Arial"/>
              <a:buChar char="•"/>
            </a:pPr>
            <a:r>
              <a:rPr b="0" lang="en-GB" sz="2000" spc="-1" strike="noStrike">
                <a:solidFill>
                  <a:srgbClr val="000000"/>
                </a:solidFill>
                <a:latin typeface="Calibri Light"/>
                <a:ea typeface="DejaVu Sans"/>
              </a:rPr>
              <a:t>Blowerdoortest laten uitvoeren in de fase voor eind oplevering</a:t>
            </a:r>
            <a:endParaRPr b="0" lang="en-GB" sz="2000" spc="-1" strike="noStrike">
              <a:latin typeface="Arial"/>
            </a:endParaRPr>
          </a:p>
          <a:p>
            <a:pPr marL="228600" indent="-226800">
              <a:lnSpc>
                <a:spcPct val="90000"/>
              </a:lnSpc>
              <a:spcBef>
                <a:spcPts val="1001"/>
              </a:spcBef>
              <a:buClr>
                <a:srgbClr val="000000"/>
              </a:buClr>
              <a:buFont typeface="Arial"/>
              <a:buChar char="•"/>
            </a:pPr>
            <a:r>
              <a:rPr b="0" lang="en-GB" sz="2000" spc="-1" strike="noStrike">
                <a:solidFill>
                  <a:srgbClr val="000000"/>
                </a:solidFill>
                <a:latin typeface="Calibri Light"/>
                <a:ea typeface="DejaVu Sans"/>
              </a:rPr>
              <a:t>Instel rapport WTW balansventilatie opvragen en laten controleren</a:t>
            </a:r>
            <a:endParaRPr b="0" lang="en-GB" sz="2000" spc="-1" strike="noStrike">
              <a:latin typeface="Arial"/>
            </a:endParaRPr>
          </a:p>
          <a:p>
            <a:pPr marL="228600" indent="-226800">
              <a:lnSpc>
                <a:spcPct val="90000"/>
              </a:lnSpc>
              <a:spcBef>
                <a:spcPts val="1001"/>
              </a:spcBef>
              <a:buClr>
                <a:srgbClr val="000000"/>
              </a:buClr>
              <a:buFont typeface="Arial"/>
              <a:buChar char="•"/>
            </a:pPr>
            <a:r>
              <a:rPr b="0" lang="en-GB" sz="2000" spc="-1" strike="noStrike">
                <a:solidFill>
                  <a:srgbClr val="000000"/>
                </a:solidFill>
                <a:latin typeface="Calibri Light"/>
                <a:ea typeface="DejaVu Sans"/>
              </a:rPr>
              <a:t>Instel rapport warmtepomp + naregeling opvragen en laten controleren</a:t>
            </a:r>
            <a:endParaRPr b="0" lang="en-GB" sz="2000" spc="-1" strike="noStrike">
              <a:latin typeface="Arial"/>
            </a:endParaRPr>
          </a:p>
          <a:p>
            <a:pPr marL="228600" indent="-226800">
              <a:lnSpc>
                <a:spcPct val="90000"/>
              </a:lnSpc>
              <a:spcBef>
                <a:spcPts val="1001"/>
              </a:spcBef>
              <a:buClr>
                <a:srgbClr val="000000"/>
              </a:buClr>
              <a:buFont typeface="Arial"/>
              <a:buChar char="•"/>
            </a:pPr>
            <a:r>
              <a:rPr b="0" lang="en-GB" sz="2000" spc="-1" strike="noStrike">
                <a:solidFill>
                  <a:srgbClr val="000000"/>
                </a:solidFill>
                <a:latin typeface="Calibri Light"/>
                <a:ea typeface="DejaVu Sans"/>
              </a:rPr>
              <a:t>Inzicht in stroomverbruik woning (storing of slechte afstelling eerder opmerken)</a:t>
            </a:r>
            <a:endParaRPr b="0" lang="en-GB" sz="2000" spc="-1" strike="noStrike">
              <a:latin typeface="Arial"/>
            </a:endParaRPr>
          </a:p>
        </p:txBody>
      </p:sp>
      <p:pic>
        <p:nvPicPr>
          <p:cNvPr id="236" name="Afbeelding 5" descr=""/>
          <p:cNvPicPr/>
          <p:nvPr/>
        </p:nvPicPr>
        <p:blipFill>
          <a:blip r:embed="rId1"/>
          <a:stretch/>
        </p:blipFill>
        <p:spPr>
          <a:xfrm>
            <a:off x="10524960" y="546480"/>
            <a:ext cx="1233360" cy="963000"/>
          </a:xfrm>
          <a:prstGeom prst="rect">
            <a:avLst/>
          </a:prstGeom>
          <a:ln>
            <a:noFill/>
          </a:ln>
        </p:spPr>
      </p:pic>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Recentre trends</a:t>
            </a:r>
            <a:endParaRPr b="0" lang="en-GB" sz="3600" spc="-1" strike="noStrike">
              <a:latin typeface="Arial"/>
            </a:endParaRPr>
          </a:p>
        </p:txBody>
      </p:sp>
      <p:sp>
        <p:nvSpPr>
          <p:cNvPr id="238" name="CustomShape 2"/>
          <p:cNvSpPr/>
          <p:nvPr/>
        </p:nvSpPr>
        <p:spPr>
          <a:xfrm>
            <a:off x="838080" y="1825560"/>
            <a:ext cx="10510200" cy="4345920"/>
          </a:xfrm>
          <a:prstGeom prst="rect">
            <a:avLst/>
          </a:prstGeom>
          <a:noFill/>
          <a:ln>
            <a:noFill/>
          </a:ln>
        </p:spPr>
        <p:style>
          <a:lnRef idx="0"/>
          <a:fillRef idx="0"/>
          <a:effectRef idx="0"/>
          <a:fontRef idx="minor"/>
        </p:style>
        <p:txBody>
          <a:bodyPr lIns="90000" rIns="90000" tIns="45000" bIns="45000">
            <a:normAutofit/>
          </a:bodyPr>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Alternatieve, milieuvriendelijke koudemiddelen steeds meer in opkomst (zoals CO</a:t>
            </a:r>
            <a:r>
              <a:rPr b="0" lang="en-GB" sz="2400" spc="-1" strike="noStrike" baseline="-25000">
                <a:solidFill>
                  <a:srgbClr val="000000"/>
                </a:solidFill>
                <a:latin typeface="Calibri Light"/>
                <a:ea typeface="DejaVu Sans"/>
              </a:rPr>
              <a:t>2</a:t>
            </a:r>
            <a:r>
              <a:rPr b="0" lang="en-GB" sz="2400" spc="-1" strike="noStrike">
                <a:solidFill>
                  <a:srgbClr val="000000"/>
                </a:solidFill>
                <a:latin typeface="Calibri Light"/>
                <a:ea typeface="DejaVu Sans"/>
              </a:rPr>
              <a:t>)</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Lucht-lucht warmtepomp is in opkomst</a:t>
            </a:r>
            <a:endParaRPr b="0" lang="en-GB" sz="2400" spc="-1" strike="noStrike">
              <a:latin typeface="Arial"/>
            </a:endParaRPr>
          </a:p>
          <a:p>
            <a:pPr lvl="1" marL="685800" indent="-22320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Met moderne warmtepompen is instellen op eigen opwek óf op dynamische contracten mogelijk (alleen A-merken)</a:t>
            </a:r>
            <a:endParaRPr b="0" lang="en-GB" sz="2400" spc="-1" strike="noStrike">
              <a:latin typeface="Arial"/>
            </a:endParaRPr>
          </a:p>
          <a:p>
            <a:pPr>
              <a:lnSpc>
                <a:spcPct val="90000"/>
              </a:lnSpc>
              <a:spcBef>
                <a:spcPts val="1800"/>
              </a:spcBef>
            </a:pPr>
            <a:endParaRPr b="0" lang="en-GB" sz="2400" spc="-1" strike="noStrike">
              <a:latin typeface="Arial"/>
            </a:endParaRPr>
          </a:p>
        </p:txBody>
      </p:sp>
      <p:pic>
        <p:nvPicPr>
          <p:cNvPr id="239" name="Afbeelding 6" descr=""/>
          <p:cNvPicPr/>
          <p:nvPr/>
        </p:nvPicPr>
        <p:blipFill>
          <a:blip r:embed="rId1"/>
          <a:stretch/>
        </p:blipFill>
        <p:spPr>
          <a:xfrm>
            <a:off x="10524960" y="546120"/>
            <a:ext cx="1233360" cy="963000"/>
          </a:xfrm>
          <a:prstGeom prst="rect">
            <a:avLst/>
          </a:prstGeom>
          <a:ln>
            <a:noFill/>
          </a:ln>
        </p:spPr>
      </p:pic>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0" name="Afbeelding 161" descr=""/>
          <p:cNvPicPr/>
          <p:nvPr/>
        </p:nvPicPr>
        <p:blipFill>
          <a:blip r:embed="rId1"/>
          <a:stretch/>
        </p:blipFill>
        <p:spPr>
          <a:xfrm>
            <a:off x="6912000" y="2460600"/>
            <a:ext cx="4898880" cy="4098240"/>
          </a:xfrm>
          <a:prstGeom prst="rect">
            <a:avLst/>
          </a:prstGeom>
          <a:ln>
            <a:noFill/>
          </a:ln>
        </p:spPr>
      </p:pic>
      <p:sp>
        <p:nvSpPr>
          <p:cNvPr id="241" name="CustomShape 1"/>
          <p:cNvSpPr/>
          <p:nvPr/>
        </p:nvSpPr>
        <p:spPr>
          <a:xfrm>
            <a:off x="1554480" y="6035040"/>
            <a:ext cx="732600" cy="342000"/>
          </a:xfrm>
          <a:prstGeom prst="rect">
            <a:avLst/>
          </a:prstGeom>
          <a:noFill/>
          <a:ln>
            <a:noFill/>
          </a:ln>
        </p:spPr>
        <p:style>
          <a:lnRef idx="0"/>
          <a:fillRef idx="0"/>
          <a:effectRef idx="0"/>
          <a:fontRef idx="minor"/>
        </p:style>
      </p:sp>
      <p:sp>
        <p:nvSpPr>
          <p:cNvPr id="242" name="CustomShape 2"/>
          <p:cNvSpPr/>
          <p:nvPr/>
        </p:nvSpPr>
        <p:spPr>
          <a:xfrm>
            <a:off x="1221120" y="2324160"/>
            <a:ext cx="3723480" cy="891360"/>
          </a:xfrm>
          <a:prstGeom prst="rect">
            <a:avLst/>
          </a:prstGeom>
          <a:noFill/>
          <a:ln>
            <a:noFill/>
          </a:ln>
        </p:spPr>
        <p:style>
          <a:lnRef idx="0"/>
          <a:fillRef idx="0"/>
          <a:effectRef idx="0"/>
          <a:fontRef idx="minor"/>
        </p:style>
        <p:txBody>
          <a:bodyPr lIns="90000" rIns="90000" tIns="45000" bIns="45000"/>
          <a:p>
            <a:pPr>
              <a:lnSpc>
                <a:spcPct val="100000"/>
              </a:lnSpc>
            </a:pPr>
            <a:r>
              <a:rPr b="0" lang="en-GB" sz="8000" spc="-1" strike="noStrike">
                <a:solidFill>
                  <a:srgbClr val="ed1c24"/>
                </a:solidFill>
                <a:latin typeface="Cambria"/>
                <a:ea typeface="DejaVu Sans"/>
              </a:rPr>
              <a:t>Vragen?</a:t>
            </a:r>
            <a:endParaRPr b="0" lang="en-GB" sz="8000" spc="-1" strike="noStrike">
              <a:latin typeface="Arial"/>
            </a:endParaRPr>
          </a:p>
        </p:txBody>
      </p:sp>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pic>
        <p:nvPicPr>
          <p:cNvPr id="243" name="Afbeelding 161" descr=""/>
          <p:cNvPicPr/>
          <p:nvPr/>
        </p:nvPicPr>
        <p:blipFill>
          <a:blip r:embed="rId1"/>
          <a:stretch/>
        </p:blipFill>
        <p:spPr>
          <a:xfrm>
            <a:off x="6912000" y="2460600"/>
            <a:ext cx="4898880" cy="4098240"/>
          </a:xfrm>
          <a:prstGeom prst="rect">
            <a:avLst/>
          </a:prstGeom>
          <a:ln>
            <a:noFill/>
          </a:ln>
        </p:spPr>
      </p:pic>
      <p:sp>
        <p:nvSpPr>
          <p:cNvPr id="244" name="CustomShape 1"/>
          <p:cNvSpPr/>
          <p:nvPr/>
        </p:nvSpPr>
        <p:spPr>
          <a:xfrm>
            <a:off x="1221120" y="2324160"/>
            <a:ext cx="3723480" cy="891360"/>
          </a:xfrm>
          <a:prstGeom prst="rect">
            <a:avLst/>
          </a:prstGeom>
          <a:noFill/>
          <a:ln>
            <a:noFill/>
          </a:ln>
        </p:spPr>
        <p:style>
          <a:lnRef idx="0"/>
          <a:fillRef idx="0"/>
          <a:effectRef idx="0"/>
          <a:fontRef idx="minor"/>
        </p:style>
        <p:txBody>
          <a:bodyPr lIns="90000" rIns="90000" tIns="45000" bIns="45000"/>
          <a:p>
            <a:pPr>
              <a:lnSpc>
                <a:spcPct val="100000"/>
              </a:lnSpc>
            </a:pPr>
            <a:r>
              <a:rPr b="0" lang="en-GB" sz="8000" spc="-1" strike="noStrike">
                <a:solidFill>
                  <a:srgbClr val="ed1c24"/>
                </a:solidFill>
                <a:latin typeface="Cambria"/>
                <a:ea typeface="DejaVu Sans"/>
              </a:rPr>
              <a:t>PAUZE</a:t>
            </a:r>
            <a:endParaRPr b="0" lang="en-GB" sz="8000" spc="-1" strike="noStrike">
              <a:latin typeface="Arial"/>
            </a:endParaRPr>
          </a:p>
        </p:txBody>
      </p:sp>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Deel 2</a:t>
            </a:r>
            <a:endParaRPr b="0" lang="en-GB" sz="3600" spc="-1" strike="noStrike">
              <a:latin typeface="Arial"/>
            </a:endParaRPr>
          </a:p>
        </p:txBody>
      </p:sp>
      <p:sp>
        <p:nvSpPr>
          <p:cNvPr id="246" name="CustomShape 2"/>
          <p:cNvSpPr/>
          <p:nvPr/>
        </p:nvSpPr>
        <p:spPr>
          <a:xfrm>
            <a:off x="838080" y="1825560"/>
            <a:ext cx="10510200" cy="4345920"/>
          </a:xfrm>
          <a:prstGeom prst="rect">
            <a:avLst/>
          </a:prstGeom>
          <a:noFill/>
          <a:ln>
            <a:noFill/>
          </a:ln>
        </p:spPr>
        <p:style>
          <a:lnRef idx="0"/>
          <a:fillRef idx="0"/>
          <a:effectRef idx="0"/>
          <a:fontRef idx="minor"/>
        </p:style>
        <p:txBody>
          <a:bodyPr lIns="90000" rIns="90000" tIns="45000" bIns="45000">
            <a:normAutofit/>
          </a:bodyPr>
          <a:p>
            <a:pPr lvl="2" marL="648000" indent="-214920">
              <a:lnSpc>
                <a:spcPct val="90000"/>
              </a:lnSpc>
              <a:spcBef>
                <a:spcPts val="1800"/>
              </a:spcBef>
              <a:buClr>
                <a:srgbClr val="000000"/>
              </a:buClr>
              <a:buSzPct val="45000"/>
              <a:buFont typeface="Wingdings" charset="2"/>
              <a:buChar char=""/>
            </a:pPr>
            <a:r>
              <a:rPr b="0" lang="en-GB" sz="2400" spc="-1" strike="noStrike">
                <a:solidFill>
                  <a:srgbClr val="000000"/>
                </a:solidFill>
                <a:latin typeface="Calibri Light"/>
                <a:ea typeface="DejaVu Sans"/>
              </a:rPr>
              <a:t>Energiemonitoring</a:t>
            </a:r>
            <a:endParaRPr b="0" lang="en-GB" sz="2400" spc="-1" strike="noStrike">
              <a:latin typeface="Arial"/>
            </a:endParaRPr>
          </a:p>
          <a:p>
            <a:pPr lvl="1" marL="685800" indent="-222840">
              <a:lnSpc>
                <a:spcPct val="90000"/>
              </a:lnSpc>
              <a:spcBef>
                <a:spcPts val="1800"/>
              </a:spcBef>
              <a:buClr>
                <a:srgbClr val="000000"/>
              </a:buClr>
              <a:buFont typeface="Arial,Sans-Serif"/>
              <a:buChar char="•"/>
            </a:pPr>
            <a:r>
              <a:rPr b="0" lang="en-GB" sz="2400" spc="-1" strike="noStrike">
                <a:solidFill>
                  <a:srgbClr val="000000"/>
                </a:solidFill>
                <a:latin typeface="Calibri Light"/>
                <a:ea typeface="DejaVu Sans"/>
              </a:rPr>
              <a:t>Dynamisch energiecontract?</a:t>
            </a:r>
            <a:endParaRPr b="0" lang="en-GB" sz="2400" spc="-1" strike="noStrike">
              <a:latin typeface="Arial"/>
            </a:endParaRPr>
          </a:p>
          <a:p>
            <a:pPr lvl="1" marL="685800" indent="-222840">
              <a:lnSpc>
                <a:spcPct val="90000"/>
              </a:lnSpc>
              <a:spcBef>
                <a:spcPts val="1800"/>
              </a:spcBef>
              <a:buClr>
                <a:srgbClr val="000000"/>
              </a:buClr>
              <a:buFont typeface="Arial,Sans-Serif"/>
              <a:buChar char="•"/>
            </a:pPr>
            <a:r>
              <a:rPr b="0" lang="en-GB" sz="2400" spc="-1" strike="noStrike">
                <a:solidFill>
                  <a:srgbClr val="000000"/>
                </a:solidFill>
                <a:latin typeface="Calibri Light"/>
                <a:ea typeface="DejaVu Sans"/>
              </a:rPr>
              <a:t>Energieopslag?</a:t>
            </a:r>
            <a:endParaRPr b="0" lang="en-GB" sz="2400" spc="-1" strike="noStrike">
              <a:latin typeface="Arial"/>
            </a:endParaRPr>
          </a:p>
        </p:txBody>
      </p:sp>
      <p:pic>
        <p:nvPicPr>
          <p:cNvPr id="247" name="Afbeelding 6" descr=""/>
          <p:cNvPicPr/>
          <p:nvPr/>
        </p:nvPicPr>
        <p:blipFill>
          <a:blip r:embed="rId1"/>
          <a:stretch/>
        </p:blipFill>
        <p:spPr>
          <a:xfrm>
            <a:off x="10524960" y="546120"/>
            <a:ext cx="1233360" cy="963000"/>
          </a:xfrm>
          <a:prstGeom prst="rect">
            <a:avLst/>
          </a:prstGeom>
          <a:ln>
            <a:noFill/>
          </a:ln>
        </p:spPr>
      </p:pic>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p>
            <a:pPr>
              <a:lnSpc>
                <a:spcPct val="90000"/>
              </a:lnSpc>
            </a:pPr>
            <a:r>
              <a:rPr b="0" lang="en-GB" sz="4400" spc="-1" strike="noStrike">
                <a:solidFill>
                  <a:srgbClr val="000000"/>
                </a:solidFill>
                <a:latin typeface="Calibri Light"/>
                <a:ea typeface="DejaVu Sans"/>
              </a:rPr>
              <a:t>Even voorstellen: wij zijn Meerkracht!</a:t>
            </a:r>
            <a:endParaRPr b="0" lang="en-GB" sz="4400" spc="-1" strike="noStrike">
              <a:latin typeface="Arial"/>
            </a:endParaRPr>
          </a:p>
        </p:txBody>
      </p:sp>
      <p:sp>
        <p:nvSpPr>
          <p:cNvPr id="165" name="CustomShape 2"/>
          <p:cNvSpPr/>
          <p:nvPr/>
        </p:nvSpPr>
        <p:spPr>
          <a:xfrm>
            <a:off x="838080" y="1825560"/>
            <a:ext cx="10510200" cy="4345920"/>
          </a:xfrm>
          <a:prstGeom prst="rect">
            <a:avLst/>
          </a:prstGeom>
          <a:noFill/>
          <a:ln>
            <a:noFill/>
          </a:ln>
        </p:spPr>
        <p:style>
          <a:lnRef idx="0"/>
          <a:fillRef idx="0"/>
          <a:effectRef idx="0"/>
          <a:fontRef idx="minor"/>
        </p:style>
        <p:txBody>
          <a:bodyPr lIns="90000" rIns="90000" tIns="45000" bIns="45000">
            <a:normAutofit/>
          </a:bodyPr>
          <a:p>
            <a:pPr marL="228600" indent="-222840">
              <a:lnSpc>
                <a:spcPct val="90000"/>
              </a:lnSpc>
              <a:spcBef>
                <a:spcPts val="1001"/>
              </a:spcBef>
              <a:buClr>
                <a:srgbClr val="000000"/>
              </a:buClr>
              <a:buFont typeface="Arial"/>
              <a:buChar char="•"/>
            </a:pPr>
            <a:r>
              <a:rPr b="0" lang="en-GB" sz="2800" spc="-1" strike="noStrike">
                <a:solidFill>
                  <a:srgbClr val="000000"/>
                </a:solidFill>
                <a:latin typeface="Calibri"/>
                <a:ea typeface="DejaVu Sans"/>
              </a:rPr>
              <a:t>Visie</a:t>
            </a:r>
            <a:endParaRPr b="0" lang="en-GB" sz="2800" spc="-1" strike="noStrike">
              <a:latin typeface="Arial"/>
            </a:endParaRPr>
          </a:p>
          <a:p>
            <a:pPr marL="719280">
              <a:lnSpc>
                <a:spcPct val="90000"/>
              </a:lnSpc>
              <a:spcBef>
                <a:spcPts val="1800"/>
              </a:spcBef>
              <a:spcAft>
                <a:spcPts val="1800"/>
              </a:spcAft>
            </a:pPr>
            <a:r>
              <a:rPr b="0" i="1" lang="en-GB" sz="2400" spc="-1" strike="noStrike">
                <a:solidFill>
                  <a:srgbClr val="000000"/>
                </a:solidFill>
                <a:latin typeface="Calibri"/>
                <a:ea typeface="DejaVu Sans"/>
              </a:rPr>
              <a:t>In de nabije toekomst is de energievoorziening duurzaam en voor een belangrijk deel lokaal. Die toekomst komt er doordat wij als bewoners daar samen aan bijdragen.</a:t>
            </a:r>
            <a:endParaRPr b="0" lang="en-GB" sz="2400" spc="-1" strike="noStrike">
              <a:latin typeface="Arial"/>
            </a:endParaRPr>
          </a:p>
          <a:p>
            <a:pPr marL="228600" indent="-222840">
              <a:lnSpc>
                <a:spcPct val="90000"/>
              </a:lnSpc>
              <a:spcBef>
                <a:spcPts val="1001"/>
              </a:spcBef>
              <a:buClr>
                <a:srgbClr val="000000"/>
              </a:buClr>
              <a:buFont typeface="Arial"/>
              <a:buChar char="•"/>
            </a:pPr>
            <a:r>
              <a:rPr b="0" lang="en-GB" sz="2800" spc="-1" strike="noStrike">
                <a:solidFill>
                  <a:srgbClr val="000000"/>
                </a:solidFill>
                <a:latin typeface="Calibri"/>
                <a:ea typeface="DejaVu Sans"/>
              </a:rPr>
              <a:t>Missie</a:t>
            </a:r>
            <a:endParaRPr b="0" lang="en-GB" sz="2800" spc="-1" strike="noStrike">
              <a:latin typeface="Arial"/>
            </a:endParaRPr>
          </a:p>
          <a:p>
            <a:pPr marL="719280">
              <a:lnSpc>
                <a:spcPct val="90000"/>
              </a:lnSpc>
              <a:spcBef>
                <a:spcPts val="1800"/>
              </a:spcBef>
              <a:spcAft>
                <a:spcPts val="1800"/>
              </a:spcAft>
            </a:pPr>
            <a:r>
              <a:rPr b="0" i="1" lang="en-GB" sz="1800" spc="-1" strike="noStrike">
                <a:solidFill>
                  <a:srgbClr val="000000"/>
                </a:solidFill>
                <a:latin typeface="Calibri"/>
                <a:ea typeface="DejaVu Sans"/>
              </a:rPr>
              <a:t>Meerstad is het eerste aardgasvrije dorp van Nederland, daar zijn we trots op. De coöperatie Meerkracht wil van Meerstad een woonomgeving maken die niet alleen op papier maar ook in realiteit energieneutraal is.</a:t>
            </a:r>
            <a:br/>
            <a:r>
              <a:rPr b="0" i="1" lang="en-GB" sz="1800" spc="-1" strike="noStrike">
                <a:solidFill>
                  <a:srgbClr val="000000"/>
                </a:solidFill>
                <a:latin typeface="Calibri"/>
                <a:ea typeface="DejaVu Sans"/>
              </a:rPr>
              <a:t>Dit vereist allereerst </a:t>
            </a:r>
            <a:r>
              <a:rPr b="1" i="1" lang="en-GB" sz="2200" spc="-1" strike="noStrike">
                <a:solidFill>
                  <a:srgbClr val="000000"/>
                </a:solidFill>
                <a:latin typeface="Calibri"/>
                <a:ea typeface="DejaVu Sans"/>
              </a:rPr>
              <a:t>besparen en eigen energieopwekking</a:t>
            </a:r>
            <a:r>
              <a:rPr b="1" i="1" lang="en-GB" sz="2600" spc="-1" strike="noStrike">
                <a:solidFill>
                  <a:srgbClr val="000000"/>
                </a:solidFill>
                <a:latin typeface="Calibri"/>
                <a:ea typeface="DejaVu Sans"/>
              </a:rPr>
              <a:t>, </a:t>
            </a:r>
            <a:r>
              <a:rPr b="1" i="1" lang="en-GB" sz="2200" spc="-1" strike="noStrike">
                <a:solidFill>
                  <a:srgbClr val="000000"/>
                </a:solidFill>
                <a:latin typeface="Calibri"/>
                <a:ea typeface="DejaVu Sans"/>
              </a:rPr>
              <a:t>en ook slim gebruik en opslag</a:t>
            </a:r>
            <a:r>
              <a:rPr b="0" i="1" lang="en-GB" sz="2000" spc="-1" strike="noStrike">
                <a:solidFill>
                  <a:srgbClr val="000000"/>
                </a:solidFill>
                <a:latin typeface="Calibri"/>
                <a:ea typeface="DejaVu Sans"/>
              </a:rPr>
              <a:t>.</a:t>
            </a:r>
            <a:r>
              <a:rPr b="0" i="1" lang="en-GB" sz="1800" spc="-1" strike="noStrike">
                <a:solidFill>
                  <a:srgbClr val="000000"/>
                </a:solidFill>
                <a:latin typeface="Calibri"/>
                <a:ea typeface="DejaVu Sans"/>
              </a:rPr>
              <a:t> Daarnaast steunt of ontwikkelt ze ook andere initiatieven die bijdragen aan bewustzijn over het belang van duurzaamheid.</a:t>
            </a:r>
            <a:endParaRPr b="0" lang="en-GB" sz="1800" spc="-1" strike="noStrike">
              <a:latin typeface="Arial"/>
            </a:endParaRPr>
          </a:p>
          <a:p>
            <a:pPr marL="719280">
              <a:lnSpc>
                <a:spcPct val="90000"/>
              </a:lnSpc>
              <a:spcBef>
                <a:spcPts val="1001"/>
              </a:spcBef>
            </a:pPr>
            <a:endParaRPr b="0" lang="en-GB" sz="1800" spc="-1" strike="noStrike">
              <a:latin typeface="Arial"/>
            </a:endParaRPr>
          </a:p>
        </p:txBody>
      </p:sp>
      <p:pic>
        <p:nvPicPr>
          <p:cNvPr id="166" name="Afbeelding 5" descr=""/>
          <p:cNvPicPr/>
          <p:nvPr/>
        </p:nvPicPr>
        <p:blipFill>
          <a:blip r:embed="rId1"/>
          <a:stretch/>
        </p:blipFill>
        <p:spPr>
          <a:xfrm>
            <a:off x="10524960" y="546120"/>
            <a:ext cx="1233360" cy="96300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2400" spc="-1" strike="noStrike">
                <a:solidFill>
                  <a:srgbClr val="000000"/>
                </a:solidFill>
                <a:latin typeface="Calibri Light"/>
                <a:ea typeface="DejaVu Sans"/>
              </a:rPr>
              <a:t>Energiemonitoring</a:t>
            </a:r>
            <a:endParaRPr b="0" lang="en-GB" sz="2400" spc="-1" strike="noStrike">
              <a:latin typeface="Arial"/>
            </a:endParaRPr>
          </a:p>
        </p:txBody>
      </p:sp>
      <p:pic>
        <p:nvPicPr>
          <p:cNvPr id="249" name="Afbeelding 6" descr=""/>
          <p:cNvPicPr/>
          <p:nvPr/>
        </p:nvPicPr>
        <p:blipFill>
          <a:blip r:embed="rId1"/>
          <a:stretch/>
        </p:blipFill>
        <p:spPr>
          <a:xfrm>
            <a:off x="10524960" y="546120"/>
            <a:ext cx="1233360" cy="963000"/>
          </a:xfrm>
          <a:prstGeom prst="rect">
            <a:avLst/>
          </a:prstGeom>
          <a:ln>
            <a:noFill/>
          </a:ln>
        </p:spPr>
      </p:pic>
      <p:pic>
        <p:nvPicPr>
          <p:cNvPr id="250" name="Afbeelding 249" descr=""/>
          <p:cNvPicPr/>
          <p:nvPr/>
        </p:nvPicPr>
        <p:blipFill>
          <a:blip r:embed="rId2"/>
          <a:stretch/>
        </p:blipFill>
        <p:spPr>
          <a:xfrm>
            <a:off x="1656000" y="1908720"/>
            <a:ext cx="9105840" cy="4642920"/>
          </a:xfrm>
          <a:prstGeom prst="rect">
            <a:avLst/>
          </a:prstGeom>
          <a:ln>
            <a:noFill/>
          </a:ln>
        </p:spPr>
      </p:pic>
      <p:sp>
        <p:nvSpPr>
          <p:cNvPr id="251" name="CustomShape 2"/>
          <p:cNvSpPr/>
          <p:nvPr/>
        </p:nvSpPr>
        <p:spPr>
          <a:xfrm>
            <a:off x="1872000" y="1296000"/>
            <a:ext cx="261864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Umeter https://umeter.nl</a:t>
            </a:r>
            <a:endParaRPr b="0" lang="en-GB" sz="1800" spc="-1" strike="noStrike">
              <a:latin typeface="Arial"/>
            </a:endParaRPr>
          </a:p>
        </p:txBody>
      </p:sp>
    </p:spTree>
  </p:cSld>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2400" spc="-1" strike="noStrike">
                <a:solidFill>
                  <a:srgbClr val="000000"/>
                </a:solidFill>
                <a:latin typeface="Calibri Light"/>
                <a:ea typeface="DejaVu Sans"/>
              </a:rPr>
              <a:t>Energiemonitoring</a:t>
            </a:r>
            <a:endParaRPr b="0" lang="en-GB" sz="2400" spc="-1" strike="noStrike">
              <a:latin typeface="Arial"/>
            </a:endParaRPr>
          </a:p>
        </p:txBody>
      </p:sp>
      <p:pic>
        <p:nvPicPr>
          <p:cNvPr id="253" name="Afbeelding 6" descr=""/>
          <p:cNvPicPr/>
          <p:nvPr/>
        </p:nvPicPr>
        <p:blipFill>
          <a:blip r:embed="rId1"/>
          <a:stretch/>
        </p:blipFill>
        <p:spPr>
          <a:xfrm>
            <a:off x="10524960" y="546120"/>
            <a:ext cx="1233360" cy="963000"/>
          </a:xfrm>
          <a:prstGeom prst="rect">
            <a:avLst/>
          </a:prstGeom>
          <a:ln>
            <a:noFill/>
          </a:ln>
        </p:spPr>
      </p:pic>
      <p:pic>
        <p:nvPicPr>
          <p:cNvPr id="254" name="Afbeelding 253" descr=""/>
          <p:cNvPicPr/>
          <p:nvPr/>
        </p:nvPicPr>
        <p:blipFill>
          <a:blip r:embed="rId2"/>
          <a:stretch/>
        </p:blipFill>
        <p:spPr>
          <a:xfrm>
            <a:off x="2717280" y="2289240"/>
            <a:ext cx="6642360" cy="3974400"/>
          </a:xfrm>
          <a:prstGeom prst="rect">
            <a:avLst/>
          </a:prstGeom>
          <a:ln>
            <a:noFill/>
          </a:ln>
        </p:spPr>
      </p:pic>
      <p:sp>
        <p:nvSpPr>
          <p:cNvPr id="255" name="CustomShape 2"/>
          <p:cNvSpPr/>
          <p:nvPr/>
        </p:nvSpPr>
        <p:spPr>
          <a:xfrm>
            <a:off x="1656000" y="1685520"/>
            <a:ext cx="768924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zelf rechtsteeks op de p1-poort van de slimme meter, bijv. met P1-monitor:</a:t>
            </a:r>
            <a:endParaRPr b="0" lang="en-GB" sz="1800" spc="-1" strike="noStrike">
              <a:latin typeface="Arial"/>
            </a:endParaRPr>
          </a:p>
        </p:txBody>
      </p:sp>
    </p:spTree>
  </p:cSld>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2400" spc="-1" strike="noStrike">
                <a:solidFill>
                  <a:srgbClr val="000000"/>
                </a:solidFill>
                <a:latin typeface="Calibri Light"/>
                <a:ea typeface="DejaVu Sans"/>
              </a:rPr>
              <a:t>Energiemonitoring</a:t>
            </a:r>
            <a:endParaRPr b="0" lang="en-GB" sz="2400" spc="-1" strike="noStrike">
              <a:latin typeface="Arial"/>
            </a:endParaRPr>
          </a:p>
        </p:txBody>
      </p:sp>
      <p:pic>
        <p:nvPicPr>
          <p:cNvPr id="257" name="Afbeelding 6" descr=""/>
          <p:cNvPicPr/>
          <p:nvPr/>
        </p:nvPicPr>
        <p:blipFill>
          <a:blip r:embed="rId1"/>
          <a:stretch/>
        </p:blipFill>
        <p:spPr>
          <a:xfrm>
            <a:off x="10524960" y="546120"/>
            <a:ext cx="1233360" cy="963000"/>
          </a:xfrm>
          <a:prstGeom prst="rect">
            <a:avLst/>
          </a:prstGeom>
          <a:ln>
            <a:noFill/>
          </a:ln>
        </p:spPr>
      </p:pic>
      <p:pic>
        <p:nvPicPr>
          <p:cNvPr id="258" name="Afbeelding 257" descr=""/>
          <p:cNvPicPr/>
          <p:nvPr/>
        </p:nvPicPr>
        <p:blipFill>
          <a:blip r:embed="rId2"/>
          <a:stretch/>
        </p:blipFill>
        <p:spPr>
          <a:xfrm>
            <a:off x="1008000" y="1647000"/>
            <a:ext cx="10175760" cy="5048640"/>
          </a:xfrm>
          <a:prstGeom prst="rect">
            <a:avLst/>
          </a:prstGeom>
          <a:ln>
            <a:noFill/>
          </a:ln>
        </p:spPr>
      </p:pic>
      <p:sp>
        <p:nvSpPr>
          <p:cNvPr id="259" name="CustomShape 2"/>
          <p:cNvSpPr/>
          <p:nvPr/>
        </p:nvSpPr>
        <p:spPr>
          <a:xfrm>
            <a:off x="1872000" y="1296000"/>
            <a:ext cx="388224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smarthome, bijv. met HomeAssistant</a:t>
            </a:r>
            <a:endParaRPr b="0" lang="en-GB" sz="1800" spc="-1" strike="noStrike">
              <a:latin typeface="Arial"/>
            </a:endParaRPr>
          </a:p>
        </p:txBody>
      </p:sp>
    </p:spTree>
  </p:cSld>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2400" spc="-1" strike="noStrike">
                <a:solidFill>
                  <a:srgbClr val="000000"/>
                </a:solidFill>
                <a:latin typeface="Calibri Light"/>
                <a:ea typeface="DejaVu Sans"/>
              </a:rPr>
              <a:t>Energiecontract : dynamische prijzen of niet?</a:t>
            </a:r>
            <a:endParaRPr b="0" lang="en-GB" sz="2400" spc="-1" strike="noStrike">
              <a:latin typeface="Arial"/>
            </a:endParaRPr>
          </a:p>
        </p:txBody>
      </p:sp>
      <p:pic>
        <p:nvPicPr>
          <p:cNvPr id="261" name="Afbeelding 6" descr=""/>
          <p:cNvPicPr/>
          <p:nvPr/>
        </p:nvPicPr>
        <p:blipFill>
          <a:blip r:embed="rId1"/>
          <a:stretch/>
        </p:blipFill>
        <p:spPr>
          <a:xfrm>
            <a:off x="10524960" y="546120"/>
            <a:ext cx="1233360" cy="963000"/>
          </a:xfrm>
          <a:prstGeom prst="rect">
            <a:avLst/>
          </a:prstGeom>
          <a:ln>
            <a:noFill/>
          </a:ln>
        </p:spPr>
      </p:pic>
      <p:pic>
        <p:nvPicPr>
          <p:cNvPr id="262" name="Afbeelding 261" descr=""/>
          <p:cNvPicPr/>
          <p:nvPr/>
        </p:nvPicPr>
        <p:blipFill>
          <a:blip r:embed="rId2"/>
          <a:stretch/>
        </p:blipFill>
        <p:spPr>
          <a:xfrm>
            <a:off x="7550640" y="1476000"/>
            <a:ext cx="3357000" cy="2851200"/>
          </a:xfrm>
          <a:prstGeom prst="rect">
            <a:avLst/>
          </a:prstGeom>
          <a:ln>
            <a:noFill/>
          </a:ln>
        </p:spPr>
      </p:pic>
      <p:sp>
        <p:nvSpPr>
          <p:cNvPr id="263" name="CustomShape 2"/>
          <p:cNvSpPr/>
          <p:nvPr/>
        </p:nvSpPr>
        <p:spPr>
          <a:xfrm>
            <a:off x="3965760" y="4333680"/>
            <a:ext cx="395388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alle prijzen exclusief energiebelasting</a:t>
            </a:r>
            <a:endParaRPr b="0" lang="en-GB" sz="1800" spc="-1" strike="noStrike">
              <a:latin typeface="Arial"/>
            </a:endParaRPr>
          </a:p>
        </p:txBody>
      </p:sp>
      <p:sp>
        <p:nvSpPr>
          <p:cNvPr id="264" name="CustomShape 3"/>
          <p:cNvSpPr/>
          <p:nvPr/>
        </p:nvSpPr>
        <p:spPr>
          <a:xfrm>
            <a:off x="4079880" y="1476000"/>
            <a:ext cx="3299760" cy="2841120"/>
          </a:xfrm>
          <a:prstGeom prst="rect">
            <a:avLst/>
          </a:prstGeom>
          <a:blipFill rotWithShape="0">
            <a:blip r:embed="rId3"/>
            <a:stretch>
              <a:fillRect/>
            </a:stretch>
          </a:blipFill>
          <a:ln>
            <a:noFill/>
          </a:ln>
        </p:spPr>
        <p:style>
          <a:lnRef idx="0"/>
          <a:fillRef idx="0"/>
          <a:effectRef idx="0"/>
          <a:fontRef idx="minor"/>
        </p:style>
        <p:txBody>
          <a:bodyPr lIns="90000" rIns="90000" tIns="45000" bIns="45000" anchor="ctr"/>
          <a:p>
            <a:pPr algn="ctr">
              <a:lnSpc>
                <a:spcPct val="100000"/>
              </a:lnSpc>
            </a:pPr>
            <a:r>
              <a:rPr b="0" lang="en-GB" sz="1800" spc="-1" strike="noStrike">
                <a:solidFill>
                  <a:srgbClr val="000000"/>
                </a:solidFill>
                <a:latin typeface="Arial"/>
                <a:ea typeface="DejaVu Sans"/>
              </a:rPr>
              <a:t>13 cent</a:t>
            </a:r>
            <a:endParaRPr b="0" lang="en-GB" sz="1800" spc="-1" strike="noStrike">
              <a:latin typeface="Arial"/>
            </a:endParaRPr>
          </a:p>
        </p:txBody>
      </p:sp>
      <p:pic>
        <p:nvPicPr>
          <p:cNvPr id="265" name="Afbeelding 264" descr=""/>
          <p:cNvPicPr/>
          <p:nvPr/>
        </p:nvPicPr>
        <p:blipFill>
          <a:blip r:embed="rId4"/>
          <a:stretch/>
        </p:blipFill>
        <p:spPr>
          <a:xfrm>
            <a:off x="338400" y="1440000"/>
            <a:ext cx="3369240" cy="2878560"/>
          </a:xfrm>
          <a:prstGeom prst="rect">
            <a:avLst/>
          </a:prstGeom>
          <a:ln>
            <a:noFill/>
          </a:ln>
        </p:spPr>
      </p:pic>
      <p:sp>
        <p:nvSpPr>
          <p:cNvPr id="266" name="CustomShape 4"/>
          <p:cNvSpPr/>
          <p:nvPr/>
        </p:nvSpPr>
        <p:spPr>
          <a:xfrm>
            <a:off x="2598840" y="2736000"/>
            <a:ext cx="92880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29 cent</a:t>
            </a:r>
            <a:endParaRPr b="0" lang="en-GB" sz="1800" spc="-1" strike="noStrike">
              <a:latin typeface="Arial"/>
            </a:endParaRPr>
          </a:p>
        </p:txBody>
      </p:sp>
      <p:sp>
        <p:nvSpPr>
          <p:cNvPr id="267" name="CustomShape 5"/>
          <p:cNvSpPr/>
          <p:nvPr/>
        </p:nvSpPr>
        <p:spPr>
          <a:xfrm>
            <a:off x="4464000" y="3240000"/>
            <a:ext cx="80208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4 cent</a:t>
            </a:r>
            <a:endParaRPr b="0" lang="en-GB" sz="1800" spc="-1" strike="noStrike">
              <a:latin typeface="Arial"/>
            </a:endParaRPr>
          </a:p>
        </p:txBody>
      </p:sp>
      <p:sp>
        <p:nvSpPr>
          <p:cNvPr id="268" name="CustomShape 6"/>
          <p:cNvSpPr/>
          <p:nvPr/>
        </p:nvSpPr>
        <p:spPr>
          <a:xfrm rot="3430200">
            <a:off x="7971840" y="2629800"/>
            <a:ext cx="172332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ochtendpiek</a:t>
            </a:r>
            <a:endParaRPr b="0" lang="en-GB" sz="1800" spc="-1" strike="noStrike">
              <a:latin typeface="Arial"/>
            </a:endParaRPr>
          </a:p>
        </p:txBody>
      </p:sp>
      <p:sp>
        <p:nvSpPr>
          <p:cNvPr id="269" name="CustomShape 7"/>
          <p:cNvSpPr/>
          <p:nvPr/>
        </p:nvSpPr>
        <p:spPr>
          <a:xfrm rot="3479400">
            <a:off x="9216720" y="2419920"/>
            <a:ext cx="121824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avondpiek</a:t>
            </a:r>
            <a:endParaRPr b="0" lang="en-GB" sz="1800" spc="-1" strike="noStrike">
              <a:latin typeface="Arial"/>
            </a:endParaRPr>
          </a:p>
        </p:txBody>
      </p:sp>
      <p:sp>
        <p:nvSpPr>
          <p:cNvPr id="270" name="CustomShape 8"/>
          <p:cNvSpPr/>
          <p:nvPr/>
        </p:nvSpPr>
        <p:spPr>
          <a:xfrm>
            <a:off x="648000" y="3168000"/>
            <a:ext cx="92880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13 cent</a:t>
            </a:r>
            <a:endParaRPr b="0" lang="en-GB" sz="1800" spc="-1" strike="noStrike">
              <a:latin typeface="Arial"/>
            </a:endParaRPr>
          </a:p>
        </p:txBody>
      </p:sp>
    </p:spTree>
  </p:cSld>
  <p:timing>
    <p:tnLst>
      <p:par>
        <p:cTn id="65" dur="indefinite" restart="never" nodeType="tmRoot">
          <p:childTnLst>
            <p:seq>
              <p:cTn id="66"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2400" spc="-1" strike="noStrike">
                <a:solidFill>
                  <a:srgbClr val="000000"/>
                </a:solidFill>
                <a:latin typeface="Calibri Light"/>
                <a:ea typeface="DejaVu Sans"/>
              </a:rPr>
              <a:t>Energiecontract : dynamische prijzen of niet?</a:t>
            </a:r>
            <a:endParaRPr b="0" lang="en-GB" sz="2400" spc="-1" strike="noStrike">
              <a:latin typeface="Arial"/>
            </a:endParaRPr>
          </a:p>
        </p:txBody>
      </p:sp>
      <p:pic>
        <p:nvPicPr>
          <p:cNvPr id="272" name="Afbeelding 6" descr=""/>
          <p:cNvPicPr/>
          <p:nvPr/>
        </p:nvPicPr>
        <p:blipFill>
          <a:blip r:embed="rId1"/>
          <a:stretch/>
        </p:blipFill>
        <p:spPr>
          <a:xfrm>
            <a:off x="10524960" y="546120"/>
            <a:ext cx="1233360" cy="963000"/>
          </a:xfrm>
          <a:prstGeom prst="rect">
            <a:avLst/>
          </a:prstGeom>
          <a:ln>
            <a:noFill/>
          </a:ln>
        </p:spPr>
      </p:pic>
      <p:pic>
        <p:nvPicPr>
          <p:cNvPr id="273" name="Afbeelding 272" descr=""/>
          <p:cNvPicPr/>
          <p:nvPr/>
        </p:nvPicPr>
        <p:blipFill>
          <a:blip r:embed="rId2"/>
          <a:stretch/>
        </p:blipFill>
        <p:spPr>
          <a:xfrm>
            <a:off x="144000" y="3888000"/>
            <a:ext cx="3405600" cy="2927880"/>
          </a:xfrm>
          <a:prstGeom prst="rect">
            <a:avLst/>
          </a:prstGeom>
          <a:ln>
            <a:noFill/>
          </a:ln>
        </p:spPr>
      </p:pic>
      <p:sp>
        <p:nvSpPr>
          <p:cNvPr id="274" name="CustomShape 2"/>
          <p:cNvSpPr/>
          <p:nvPr/>
        </p:nvSpPr>
        <p:spPr>
          <a:xfrm>
            <a:off x="2170800" y="6264000"/>
            <a:ext cx="1068840" cy="345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- 60 cent</a:t>
            </a:r>
            <a:endParaRPr b="0" lang="en-GB" sz="1800" spc="-1" strike="noStrike">
              <a:latin typeface="Arial"/>
            </a:endParaRPr>
          </a:p>
        </p:txBody>
      </p:sp>
      <p:sp>
        <p:nvSpPr>
          <p:cNvPr id="275" name="CustomShape 3"/>
          <p:cNvSpPr/>
          <p:nvPr/>
        </p:nvSpPr>
        <p:spPr>
          <a:xfrm>
            <a:off x="4032000" y="3024000"/>
            <a:ext cx="2579040" cy="16257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verbruik sturen met o.a.</a:t>
            </a:r>
            <a:endParaRPr b="0" lang="en-GB" sz="1800" spc="-1" strike="noStrike">
              <a:latin typeface="Arial"/>
            </a:endParaRPr>
          </a:p>
          <a:p>
            <a:pPr>
              <a:lnSpc>
                <a:spcPct val="100000"/>
              </a:lnSpc>
            </a:pPr>
            <a:r>
              <a:rPr b="0" lang="en-GB" sz="1800" spc="-1" strike="noStrike">
                <a:solidFill>
                  <a:srgbClr val="000000"/>
                </a:solidFill>
                <a:latin typeface="Arial"/>
                <a:ea typeface="DejaVu Sans"/>
              </a:rPr>
              <a:t>- vaatwasser </a:t>
            </a:r>
            <a:endParaRPr b="0" lang="en-GB" sz="1800" spc="-1" strike="noStrike">
              <a:latin typeface="Arial"/>
            </a:endParaRPr>
          </a:p>
          <a:p>
            <a:pPr>
              <a:lnSpc>
                <a:spcPct val="100000"/>
              </a:lnSpc>
            </a:pPr>
            <a:r>
              <a:rPr b="0" lang="en-GB" sz="1800" spc="-1" strike="noStrike">
                <a:solidFill>
                  <a:srgbClr val="000000"/>
                </a:solidFill>
                <a:latin typeface="Arial"/>
                <a:ea typeface="DejaVu Sans"/>
              </a:rPr>
              <a:t>- wasmachine / droger</a:t>
            </a:r>
            <a:endParaRPr b="0" lang="en-GB" sz="1800" spc="-1" strike="noStrike">
              <a:latin typeface="Arial"/>
            </a:endParaRPr>
          </a:p>
          <a:p>
            <a:pPr>
              <a:lnSpc>
                <a:spcPct val="100000"/>
              </a:lnSpc>
            </a:pPr>
            <a:r>
              <a:rPr b="0" lang="en-GB" sz="1800" spc="-1" strike="noStrike">
                <a:solidFill>
                  <a:srgbClr val="000000"/>
                </a:solidFill>
                <a:latin typeface="Arial"/>
                <a:ea typeface="DejaVu Sans"/>
              </a:rPr>
              <a:t>- elektrische auto </a:t>
            </a:r>
            <a:endParaRPr b="0" lang="en-GB" sz="1800" spc="-1" strike="noStrike">
              <a:latin typeface="Arial"/>
            </a:endParaRPr>
          </a:p>
          <a:p>
            <a:pPr>
              <a:lnSpc>
                <a:spcPct val="100000"/>
              </a:lnSpc>
            </a:pPr>
            <a:r>
              <a:rPr b="0" lang="en-GB" sz="1800" spc="-1" strike="noStrike">
                <a:solidFill>
                  <a:srgbClr val="000000"/>
                </a:solidFill>
                <a:latin typeface="Arial"/>
                <a:ea typeface="DejaVu Sans"/>
              </a:rPr>
              <a:t>- warmtepomp</a:t>
            </a:r>
            <a:endParaRPr b="0" lang="en-GB" sz="1800" spc="-1" strike="noStrike">
              <a:latin typeface="Arial"/>
            </a:endParaRPr>
          </a:p>
          <a:p>
            <a:pPr>
              <a:lnSpc>
                <a:spcPct val="100000"/>
              </a:lnSpc>
            </a:pPr>
            <a:r>
              <a:rPr b="0" lang="en-GB" sz="1800" spc="-1" strike="noStrike">
                <a:solidFill>
                  <a:srgbClr val="000000"/>
                </a:solidFill>
                <a:latin typeface="Arial"/>
                <a:ea typeface="DejaVu Sans"/>
              </a:rPr>
              <a:t>- etc...</a:t>
            </a:r>
            <a:endParaRPr b="0" lang="en-GB" sz="1800" spc="-1" strike="noStrike">
              <a:latin typeface="Arial"/>
            </a:endParaRPr>
          </a:p>
        </p:txBody>
      </p:sp>
      <p:sp>
        <p:nvSpPr>
          <p:cNvPr id="276" name="CustomShape 4"/>
          <p:cNvSpPr/>
          <p:nvPr/>
        </p:nvSpPr>
        <p:spPr>
          <a:xfrm>
            <a:off x="906120" y="1728000"/>
            <a:ext cx="6653520" cy="111384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veel nieuwe windparken en zonnepanelen</a:t>
            </a:r>
            <a:endParaRPr b="0" lang="en-GB" sz="1800" spc="-1" strike="noStrike">
              <a:latin typeface="Arial"/>
            </a:endParaRPr>
          </a:p>
          <a:p>
            <a:pPr>
              <a:lnSpc>
                <a:spcPct val="100000"/>
              </a:lnSpc>
            </a:pPr>
            <a:r>
              <a:rPr b="0" lang="en-GB" sz="1800" spc="-1" strike="noStrike">
                <a:solidFill>
                  <a:srgbClr val="000000"/>
                </a:solidFill>
                <a:latin typeface="Arial"/>
                <a:ea typeface="DejaVu Sans"/>
              </a:rPr>
              <a:t>groei opwek &gt; groei verbruik ?</a:t>
            </a:r>
            <a:endParaRPr b="0" lang="en-GB" sz="1800" spc="-1" strike="noStrike">
              <a:latin typeface="Arial"/>
            </a:endParaRPr>
          </a:p>
          <a:p>
            <a:pPr>
              <a:lnSpc>
                <a:spcPct val="100000"/>
              </a:lnSpc>
            </a:pPr>
            <a:r>
              <a:rPr b="0" lang="en-GB" sz="1800" spc="-1" strike="noStrike">
                <a:solidFill>
                  <a:srgbClr val="000000"/>
                </a:solidFill>
                <a:latin typeface="Arial"/>
                <a:ea typeface="DejaVu Sans"/>
              </a:rPr>
              <a:t>verwachting dat dynamische prijzen eerder dalen dan stijgen</a:t>
            </a:r>
            <a:endParaRPr b="0" lang="en-GB" sz="1800" spc="-1" strike="noStrike">
              <a:latin typeface="Arial"/>
            </a:endParaRPr>
          </a:p>
        </p:txBody>
      </p:sp>
      <p:sp>
        <p:nvSpPr>
          <p:cNvPr id="277" name="CustomShape 5"/>
          <p:cNvSpPr/>
          <p:nvPr/>
        </p:nvSpPr>
        <p:spPr>
          <a:xfrm>
            <a:off x="5184000" y="5013720"/>
            <a:ext cx="7007760" cy="136980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waarom?</a:t>
            </a:r>
            <a:endParaRPr b="0" lang="en-GB" sz="1800" spc="-1" strike="noStrike">
              <a:latin typeface="Arial"/>
            </a:endParaRPr>
          </a:p>
          <a:p>
            <a:pPr>
              <a:lnSpc>
                <a:spcPct val="100000"/>
              </a:lnSpc>
            </a:pPr>
            <a:r>
              <a:rPr b="0" lang="en-GB" sz="1800" spc="-1" strike="noStrike">
                <a:solidFill>
                  <a:srgbClr val="000000"/>
                </a:solidFill>
                <a:latin typeface="Arial"/>
                <a:ea typeface="DejaVu Sans"/>
              </a:rPr>
              <a:t>- verbruik afstemmen op opwek (op eigen dak, lokaal, globaal)</a:t>
            </a:r>
            <a:endParaRPr b="0" lang="en-GB" sz="1800" spc="-1" strike="noStrike">
              <a:latin typeface="Arial"/>
            </a:endParaRPr>
          </a:p>
          <a:p>
            <a:pPr>
              <a:lnSpc>
                <a:spcPct val="100000"/>
              </a:lnSpc>
            </a:pPr>
            <a:r>
              <a:rPr b="0" lang="en-GB" sz="1800" spc="-1" strike="noStrike">
                <a:solidFill>
                  <a:srgbClr val="000000"/>
                </a:solidFill>
                <a:latin typeface="Arial"/>
                <a:ea typeface="DejaVu Sans"/>
              </a:rPr>
              <a:t>- beter voor milieu (zoveel mogelijk groene stroom)</a:t>
            </a:r>
            <a:endParaRPr b="0" lang="en-GB" sz="1800" spc="-1" strike="noStrike">
              <a:latin typeface="Arial"/>
            </a:endParaRPr>
          </a:p>
          <a:p>
            <a:pPr>
              <a:lnSpc>
                <a:spcPct val="100000"/>
              </a:lnSpc>
            </a:pPr>
            <a:r>
              <a:rPr b="0" lang="en-GB" sz="1800" spc="-1" strike="noStrike">
                <a:solidFill>
                  <a:srgbClr val="000000"/>
                </a:solidFill>
                <a:latin typeface="Arial"/>
                <a:ea typeface="DejaVu Sans"/>
              </a:rPr>
              <a:t>- gemiddeld beter voor portemonnee, maar wel onzeker</a:t>
            </a:r>
            <a:endParaRPr b="0" lang="en-GB" sz="1800" spc="-1" strike="noStrike">
              <a:latin typeface="Arial"/>
            </a:endParaRPr>
          </a:p>
          <a:p>
            <a:pPr>
              <a:lnSpc>
                <a:spcPct val="100000"/>
              </a:lnSpc>
            </a:pPr>
            <a:r>
              <a:rPr b="0" lang="en-GB" sz="1800" spc="-1" strike="noStrike">
                <a:solidFill>
                  <a:srgbClr val="000000"/>
                </a:solidFill>
                <a:latin typeface="Arial"/>
                <a:ea typeface="DejaVu Sans"/>
              </a:rPr>
              <a:t>- </a:t>
            </a:r>
            <a:endParaRPr b="0" lang="en-GB" sz="1800" spc="-1" strike="noStrike">
              <a:latin typeface="Arial"/>
            </a:endParaRPr>
          </a:p>
        </p:txBody>
      </p:sp>
    </p:spTree>
  </p:cSld>
  <p:timing>
    <p:tnLst>
      <p:par>
        <p:cTn id="67" dur="indefinite" restart="never" nodeType="tmRoot">
          <p:childTnLst>
            <p:seq>
              <p:cTn id="68"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2400" spc="-1" strike="noStrike">
                <a:solidFill>
                  <a:srgbClr val="000000"/>
                </a:solidFill>
                <a:latin typeface="Calibri Light"/>
                <a:ea typeface="DejaVu Sans"/>
              </a:rPr>
              <a:t>Energieopslag / Slim gebruik van energie / prijsgestuurd gebruik</a:t>
            </a:r>
            <a:endParaRPr b="0" lang="en-GB" sz="2400" spc="-1" strike="noStrike">
              <a:latin typeface="Arial"/>
            </a:endParaRPr>
          </a:p>
        </p:txBody>
      </p:sp>
      <p:pic>
        <p:nvPicPr>
          <p:cNvPr id="279" name="Afbeelding 6" descr=""/>
          <p:cNvPicPr/>
          <p:nvPr/>
        </p:nvPicPr>
        <p:blipFill>
          <a:blip r:embed="rId1"/>
          <a:stretch/>
        </p:blipFill>
        <p:spPr>
          <a:xfrm>
            <a:off x="10524960" y="546120"/>
            <a:ext cx="1233360" cy="963000"/>
          </a:xfrm>
          <a:prstGeom prst="rect">
            <a:avLst/>
          </a:prstGeom>
          <a:ln>
            <a:noFill/>
          </a:ln>
        </p:spPr>
      </p:pic>
      <p:pic>
        <p:nvPicPr>
          <p:cNvPr id="280" name="Afbeelding 279" descr=""/>
          <p:cNvPicPr/>
          <p:nvPr/>
        </p:nvPicPr>
        <p:blipFill>
          <a:blip r:embed="rId2"/>
          <a:stretch/>
        </p:blipFill>
        <p:spPr>
          <a:xfrm>
            <a:off x="720000" y="1656000"/>
            <a:ext cx="4463640" cy="3347640"/>
          </a:xfrm>
          <a:prstGeom prst="rect">
            <a:avLst/>
          </a:prstGeom>
          <a:ln>
            <a:noFill/>
          </a:ln>
        </p:spPr>
      </p:pic>
      <p:pic>
        <p:nvPicPr>
          <p:cNvPr id="281" name="Afbeelding 280" descr=""/>
          <p:cNvPicPr/>
          <p:nvPr/>
        </p:nvPicPr>
        <p:blipFill>
          <a:blip r:embed="rId3"/>
          <a:stretch/>
        </p:blipFill>
        <p:spPr>
          <a:xfrm>
            <a:off x="4539600" y="1980000"/>
            <a:ext cx="6750360" cy="3963600"/>
          </a:xfrm>
          <a:prstGeom prst="rect">
            <a:avLst/>
          </a:prstGeom>
          <a:ln>
            <a:noFill/>
          </a:ln>
        </p:spPr>
      </p:pic>
      <p:sp>
        <p:nvSpPr>
          <p:cNvPr id="282" name="CustomShape 2"/>
          <p:cNvSpPr/>
          <p:nvPr/>
        </p:nvSpPr>
        <p:spPr>
          <a:xfrm>
            <a:off x="936000" y="6120000"/>
            <a:ext cx="8109720" cy="60192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Arial"/>
                <a:ea typeface="DejaVu Sans"/>
              </a:rPr>
              <a:t>accu’s: hype?, nog te duur, grondstoffen, hooguit energie van een dag opslaan</a:t>
            </a:r>
            <a:endParaRPr b="0" lang="en-GB" sz="1800" spc="-1" strike="noStrike">
              <a:latin typeface="Arial"/>
            </a:endParaRPr>
          </a:p>
          <a:p>
            <a:pPr>
              <a:lnSpc>
                <a:spcPct val="100000"/>
              </a:lnSpc>
            </a:pPr>
            <a:r>
              <a:rPr b="0" lang="en-GB" sz="1800" spc="-1" strike="noStrike">
                <a:solidFill>
                  <a:srgbClr val="000000"/>
                </a:solidFill>
                <a:latin typeface="Arial"/>
                <a:ea typeface="DejaVu Sans"/>
              </a:rPr>
              <a:t>in toekomst: met de elektrische auto die stroom terug kan leveren</a:t>
            </a:r>
            <a:endParaRPr b="0" lang="en-GB" sz="1800" spc="-1" strike="noStrike">
              <a:latin typeface="Arial"/>
            </a:endParaRPr>
          </a:p>
        </p:txBody>
      </p:sp>
    </p:spTree>
  </p:cSld>
  <p:timing>
    <p:tnLst>
      <p:par>
        <p:cTn id="69" dur="indefinite" restart="never" nodeType="tmRoot">
          <p:childTnLst>
            <p:seq>
              <p:cTn id="70"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3" name="Afbeelding 282" descr=""/>
          <p:cNvPicPr/>
          <p:nvPr/>
        </p:nvPicPr>
        <p:blipFill>
          <a:blip r:embed="rId1"/>
          <a:stretch/>
        </p:blipFill>
        <p:spPr>
          <a:xfrm>
            <a:off x="936000" y="2109240"/>
            <a:ext cx="7043400" cy="2642400"/>
          </a:xfrm>
          <a:prstGeom prst="rect">
            <a:avLst/>
          </a:prstGeom>
          <a:ln>
            <a:noFill/>
          </a:ln>
        </p:spPr>
      </p:pic>
      <p:pic>
        <p:nvPicPr>
          <p:cNvPr id="284" name="Afbeelding 161" descr=""/>
          <p:cNvPicPr/>
          <p:nvPr/>
        </p:nvPicPr>
        <p:blipFill>
          <a:blip r:embed="rId2"/>
          <a:stretch/>
        </p:blipFill>
        <p:spPr>
          <a:xfrm>
            <a:off x="8208000" y="3544920"/>
            <a:ext cx="3602880" cy="3013920"/>
          </a:xfrm>
          <a:prstGeom prst="rect">
            <a:avLst/>
          </a:prstGeom>
          <a:ln>
            <a:noFill/>
          </a:ln>
        </p:spPr>
      </p:pic>
      <p:sp>
        <p:nvSpPr>
          <p:cNvPr id="285" name="CustomShape 1"/>
          <p:cNvSpPr/>
          <p:nvPr/>
        </p:nvSpPr>
        <p:spPr>
          <a:xfrm>
            <a:off x="1554480" y="6035040"/>
            <a:ext cx="732600" cy="342000"/>
          </a:xfrm>
          <a:prstGeom prst="rect">
            <a:avLst/>
          </a:prstGeom>
          <a:noFill/>
          <a:ln>
            <a:noFill/>
          </a:ln>
        </p:spPr>
        <p:style>
          <a:lnRef idx="0"/>
          <a:fillRef idx="0"/>
          <a:effectRef idx="0"/>
          <a:fontRef idx="minor"/>
        </p:style>
      </p:sp>
      <p:pic>
        <p:nvPicPr>
          <p:cNvPr id="286" name="Afbeelding 285" descr=""/>
          <p:cNvPicPr/>
          <p:nvPr/>
        </p:nvPicPr>
        <p:blipFill>
          <a:blip r:embed="rId3"/>
          <a:stretch/>
        </p:blipFill>
        <p:spPr>
          <a:xfrm>
            <a:off x="72000" y="72000"/>
            <a:ext cx="4303080" cy="2663640"/>
          </a:xfrm>
          <a:prstGeom prst="rect">
            <a:avLst/>
          </a:prstGeom>
          <a:ln>
            <a:noFill/>
          </a:ln>
        </p:spPr>
      </p:pic>
      <p:pic>
        <p:nvPicPr>
          <p:cNvPr id="287" name="Afbeelding 286" descr=""/>
          <p:cNvPicPr/>
          <p:nvPr/>
        </p:nvPicPr>
        <p:blipFill>
          <a:blip r:embed="rId4"/>
          <a:stretch/>
        </p:blipFill>
        <p:spPr>
          <a:xfrm>
            <a:off x="3240000" y="1260000"/>
            <a:ext cx="3887640" cy="2915640"/>
          </a:xfrm>
          <a:prstGeom prst="rect">
            <a:avLst/>
          </a:prstGeom>
          <a:ln>
            <a:noFill/>
          </a:ln>
        </p:spPr>
      </p:pic>
      <p:pic>
        <p:nvPicPr>
          <p:cNvPr id="288" name="Afbeelding 287" descr=""/>
          <p:cNvPicPr/>
          <p:nvPr/>
        </p:nvPicPr>
        <p:blipFill>
          <a:blip r:embed="rId5"/>
          <a:stretch/>
        </p:blipFill>
        <p:spPr>
          <a:xfrm>
            <a:off x="6300720" y="220320"/>
            <a:ext cx="4354920" cy="3265920"/>
          </a:xfrm>
          <a:prstGeom prst="rect">
            <a:avLst/>
          </a:prstGeom>
          <a:ln>
            <a:noFill/>
          </a:ln>
        </p:spPr>
      </p:pic>
      <p:pic>
        <p:nvPicPr>
          <p:cNvPr id="289" name="Afbeelding 288" descr=""/>
          <p:cNvPicPr/>
          <p:nvPr/>
        </p:nvPicPr>
        <p:blipFill>
          <a:blip r:embed="rId6"/>
          <a:stretch/>
        </p:blipFill>
        <p:spPr>
          <a:xfrm>
            <a:off x="360000" y="3672000"/>
            <a:ext cx="1996920" cy="2824200"/>
          </a:xfrm>
          <a:prstGeom prst="rect">
            <a:avLst/>
          </a:prstGeom>
          <a:ln>
            <a:noFill/>
          </a:ln>
        </p:spPr>
      </p:pic>
      <p:pic>
        <p:nvPicPr>
          <p:cNvPr id="290" name="Afbeelding 289" descr=""/>
          <p:cNvPicPr/>
          <p:nvPr/>
        </p:nvPicPr>
        <p:blipFill>
          <a:blip r:embed="rId7"/>
          <a:stretch/>
        </p:blipFill>
        <p:spPr>
          <a:xfrm>
            <a:off x="4608000" y="3860280"/>
            <a:ext cx="3123720" cy="2835360"/>
          </a:xfrm>
          <a:prstGeom prst="rect">
            <a:avLst/>
          </a:prstGeom>
          <a:ln>
            <a:noFill/>
          </a:ln>
        </p:spPr>
      </p:pic>
    </p:spTree>
  </p:cSld>
  <p:timing>
    <p:tnLst>
      <p:par>
        <p:cTn id="71" dur="indefinite" restart="never" nodeType="tmRoot">
          <p:childTnLst>
            <p:seq>
              <p:cTn id="72" dur="indefinite"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1" name="Afbeelding 161" descr=""/>
          <p:cNvPicPr/>
          <p:nvPr/>
        </p:nvPicPr>
        <p:blipFill>
          <a:blip r:embed="rId1"/>
          <a:stretch/>
        </p:blipFill>
        <p:spPr>
          <a:xfrm>
            <a:off x="6912000" y="2460600"/>
            <a:ext cx="4898880" cy="4098240"/>
          </a:xfrm>
          <a:prstGeom prst="rect">
            <a:avLst/>
          </a:prstGeom>
          <a:ln>
            <a:noFill/>
          </a:ln>
        </p:spPr>
      </p:pic>
      <p:sp>
        <p:nvSpPr>
          <p:cNvPr id="292" name="CustomShape 1"/>
          <p:cNvSpPr/>
          <p:nvPr/>
        </p:nvSpPr>
        <p:spPr>
          <a:xfrm>
            <a:off x="1554480" y="6035040"/>
            <a:ext cx="732600" cy="342000"/>
          </a:xfrm>
          <a:prstGeom prst="rect">
            <a:avLst/>
          </a:prstGeom>
          <a:noFill/>
          <a:ln>
            <a:noFill/>
          </a:ln>
        </p:spPr>
        <p:style>
          <a:lnRef idx="0"/>
          <a:fillRef idx="0"/>
          <a:effectRef idx="0"/>
          <a:fontRef idx="minor"/>
        </p:style>
      </p:sp>
      <p:sp>
        <p:nvSpPr>
          <p:cNvPr id="293" name="CustomShape 2"/>
          <p:cNvSpPr/>
          <p:nvPr/>
        </p:nvSpPr>
        <p:spPr>
          <a:xfrm>
            <a:off x="955080" y="864000"/>
            <a:ext cx="3723480" cy="891360"/>
          </a:xfrm>
          <a:prstGeom prst="rect">
            <a:avLst/>
          </a:prstGeom>
          <a:noFill/>
          <a:ln>
            <a:noFill/>
          </a:ln>
        </p:spPr>
        <p:style>
          <a:lnRef idx="0"/>
          <a:fillRef idx="0"/>
          <a:effectRef idx="0"/>
          <a:fontRef idx="minor"/>
        </p:style>
        <p:txBody>
          <a:bodyPr lIns="90000" rIns="90000" tIns="45000" bIns="45000"/>
          <a:p>
            <a:pPr>
              <a:lnSpc>
                <a:spcPct val="100000"/>
              </a:lnSpc>
            </a:pPr>
            <a:r>
              <a:rPr b="0" lang="en-GB" sz="8000" spc="-1" strike="noStrike">
                <a:solidFill>
                  <a:srgbClr val="ed1c24"/>
                </a:solidFill>
                <a:latin typeface="Cambria"/>
                <a:ea typeface="DejaVu Sans"/>
              </a:rPr>
              <a:t>Vragen?</a:t>
            </a:r>
            <a:endParaRPr b="0" lang="en-GB" sz="8000" spc="-1" strike="noStrike">
              <a:latin typeface="Arial"/>
            </a:endParaRPr>
          </a:p>
        </p:txBody>
      </p:sp>
      <p:sp>
        <p:nvSpPr>
          <p:cNvPr id="294" name="CustomShape 3"/>
          <p:cNvSpPr/>
          <p:nvPr/>
        </p:nvSpPr>
        <p:spPr>
          <a:xfrm>
            <a:off x="1177560" y="2733840"/>
            <a:ext cx="8109000" cy="2160720"/>
          </a:xfrm>
          <a:prstGeom prst="rect">
            <a:avLst/>
          </a:prstGeom>
          <a:noFill/>
          <a:ln>
            <a:noFill/>
          </a:ln>
        </p:spPr>
        <p:style>
          <a:lnRef idx="0"/>
          <a:fillRef idx="0"/>
          <a:effectRef idx="0"/>
          <a:fontRef idx="minor"/>
        </p:style>
        <p:txBody>
          <a:bodyPr lIns="90000" rIns="90000" tIns="45000" bIns="45000"/>
          <a:p>
            <a:pPr>
              <a:lnSpc>
                <a:spcPct val="100000"/>
              </a:lnSpc>
            </a:pPr>
            <a:r>
              <a:rPr b="0" lang="en-GB" sz="2200" spc="-1" strike="noStrike">
                <a:solidFill>
                  <a:srgbClr val="000000"/>
                </a:solidFill>
                <a:latin typeface="Calibri Light"/>
                <a:ea typeface="DejaVu Sans"/>
              </a:rPr>
              <a:t>warmtebeeldcamera inspectie?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info@meerkracht.org</a:t>
            </a:r>
            <a:endParaRPr b="0" lang="en-GB" sz="2200" spc="-1" strike="noStrike">
              <a:latin typeface="Arial"/>
            </a:endParaRPr>
          </a:p>
          <a:p>
            <a:pPr>
              <a:lnSpc>
                <a:spcPct val="100000"/>
              </a:lnSpc>
            </a:pPr>
            <a:r>
              <a:rPr b="0" lang="en-GB" sz="2200" spc="-1" strike="noStrike">
                <a:solidFill>
                  <a:srgbClr val="000000"/>
                </a:solidFill>
                <a:latin typeface="Calibri Light"/>
                <a:ea typeface="DejaVu Sans"/>
              </a:rPr>
              <a:t>energiestekkerkoffer lenen?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info@meerkracht.org</a:t>
            </a:r>
            <a:endParaRPr b="0" lang="en-GB" sz="2200" spc="-1" strike="noStrike">
              <a:latin typeface="Arial"/>
            </a:endParaRPr>
          </a:p>
          <a:p>
            <a:pPr>
              <a:lnSpc>
                <a:spcPct val="100000"/>
              </a:lnSpc>
            </a:pPr>
            <a:r>
              <a:rPr b="0" lang="en-GB" sz="2200" spc="-1" strike="noStrike">
                <a:solidFill>
                  <a:srgbClr val="000000"/>
                </a:solidFill>
                <a:latin typeface="Calibri Light"/>
                <a:ea typeface="DejaVu Sans"/>
              </a:rPr>
              <a:t>meehelpen?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info@meerkracht.org</a:t>
            </a:r>
            <a:endParaRPr b="0" lang="en-GB" sz="2200" spc="-1" strike="noStrike">
              <a:latin typeface="Arial"/>
            </a:endParaRPr>
          </a:p>
          <a:p>
            <a:pPr>
              <a:lnSpc>
                <a:spcPct val="100000"/>
              </a:lnSpc>
            </a:pPr>
            <a:r>
              <a:rPr b="0" lang="en-GB" sz="2200" spc="-1" strike="noStrike">
                <a:solidFill>
                  <a:srgbClr val="000000"/>
                </a:solidFill>
                <a:latin typeface="Calibri Light"/>
                <a:ea typeface="DejaVu Sans"/>
              </a:rPr>
              <a:t>lid worden?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info@meerkracht.org</a:t>
            </a:r>
            <a:endParaRPr b="0" lang="en-GB" sz="2200" spc="-1" strike="noStrike">
              <a:latin typeface="Arial"/>
            </a:endParaRPr>
          </a:p>
          <a:p>
            <a:pPr>
              <a:lnSpc>
                <a:spcPct val="100000"/>
              </a:lnSpc>
            </a:pPr>
            <a:r>
              <a:rPr b="0" lang="en-GB" sz="2200" spc="-1" strike="noStrike">
                <a:solidFill>
                  <a:srgbClr val="000000"/>
                </a:solidFill>
                <a:latin typeface="Calibri Light"/>
                <a:ea typeface="DejaVu Sans"/>
              </a:rPr>
              <a:t>opmerkingen?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info@meerkracht.org</a:t>
            </a:r>
            <a:endParaRPr b="0" lang="en-GB" sz="2200" spc="-1" strike="noStrike">
              <a:latin typeface="Arial"/>
            </a:endParaRPr>
          </a:p>
        </p:txBody>
      </p:sp>
    </p:spTree>
  </p:cSld>
  <p:timing>
    <p:tnLst>
      <p:par>
        <p:cTn id="73" dur="indefinite" restart="never" nodeType="tmRoot">
          <p:childTnLst>
            <p:seq>
              <p:cTn id="74"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p>
            <a:pPr>
              <a:lnSpc>
                <a:spcPct val="90000"/>
              </a:lnSpc>
            </a:pPr>
            <a:r>
              <a:rPr b="0" lang="en-GB" sz="4400" spc="-1" strike="noStrike">
                <a:solidFill>
                  <a:srgbClr val="000000"/>
                </a:solidFill>
                <a:latin typeface="Calibri Light"/>
                <a:ea typeface="DejaVu Sans"/>
              </a:rPr>
              <a:t>Even voorstellen: wij zijn Meerkracht!</a:t>
            </a:r>
            <a:endParaRPr b="0" lang="en-GB" sz="4400" spc="-1" strike="noStrike">
              <a:latin typeface="Arial"/>
            </a:endParaRPr>
          </a:p>
        </p:txBody>
      </p:sp>
      <p:sp>
        <p:nvSpPr>
          <p:cNvPr id="168" name="CustomShape 2"/>
          <p:cNvSpPr/>
          <p:nvPr/>
        </p:nvSpPr>
        <p:spPr>
          <a:xfrm>
            <a:off x="838080" y="1825560"/>
            <a:ext cx="10510200" cy="434592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endParaRPr b="0" lang="en-GB" sz="1800" spc="-1" strike="noStrike">
              <a:latin typeface="Arial"/>
            </a:endParaRPr>
          </a:p>
          <a:p>
            <a:pPr marL="114480" algn="just">
              <a:lnSpc>
                <a:spcPct val="100000"/>
              </a:lnSpc>
            </a:pPr>
            <a:r>
              <a:rPr b="0" i="1" lang="en-GB" sz="1800" spc="-1" strike="noStrike">
                <a:solidFill>
                  <a:srgbClr val="000000"/>
                </a:solidFill>
                <a:latin typeface="Calibri"/>
                <a:ea typeface="DejaVu Sans"/>
              </a:rPr>
              <a:t>Samen bouwen we aan een mooie woonwijk en helpen we elkaar om de juiste keuzes te maken door ervaring en kennis te delen. Daarom hebben wij, inwoners van Meerstad, in 2017 een coöperatieve vereniging opgericht om elkaar te helpen met energievraagstukken, hebben we een zonnedak gerealiseerd, en zijn we bezig om Meerstad nog groener te maken. We zetten ons in voor onze leden en het groen in de buurt. </a:t>
            </a:r>
            <a:endParaRPr b="0" lang="en-GB" sz="1800" spc="-1" strike="noStrike">
              <a:latin typeface="Arial"/>
            </a:endParaRPr>
          </a:p>
        </p:txBody>
      </p:sp>
      <p:pic>
        <p:nvPicPr>
          <p:cNvPr id="169" name="Afbeelding 5" descr=""/>
          <p:cNvPicPr/>
          <p:nvPr/>
        </p:nvPicPr>
        <p:blipFill>
          <a:blip r:embed="rId1"/>
          <a:stretch/>
        </p:blipFill>
        <p:spPr>
          <a:xfrm>
            <a:off x="10524960" y="546120"/>
            <a:ext cx="1233360" cy="96300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p>
            <a:pPr>
              <a:lnSpc>
                <a:spcPct val="90000"/>
              </a:lnSpc>
            </a:pPr>
            <a:r>
              <a:rPr b="0" lang="en-GB" sz="4400" spc="-1" strike="noStrike">
                <a:solidFill>
                  <a:srgbClr val="000000"/>
                </a:solidFill>
                <a:latin typeface="Calibri Light"/>
                <a:ea typeface="DejaVu Sans"/>
              </a:rPr>
              <a:t>Wat doen leden van Meerkracht?</a:t>
            </a:r>
            <a:endParaRPr b="0" lang="en-GB" sz="4400" spc="-1" strike="noStrike">
              <a:latin typeface="Arial"/>
            </a:endParaRPr>
          </a:p>
        </p:txBody>
      </p:sp>
      <p:sp>
        <p:nvSpPr>
          <p:cNvPr id="171" name="CustomShape 2"/>
          <p:cNvSpPr/>
          <p:nvPr/>
        </p:nvSpPr>
        <p:spPr>
          <a:xfrm>
            <a:off x="288000" y="1484640"/>
            <a:ext cx="11470320" cy="4345920"/>
          </a:xfrm>
          <a:prstGeom prst="rect">
            <a:avLst/>
          </a:prstGeom>
          <a:noFill/>
          <a:ln>
            <a:noFill/>
          </a:ln>
        </p:spPr>
        <p:style>
          <a:lnRef idx="0"/>
          <a:fillRef idx="0"/>
          <a:effectRef idx="0"/>
          <a:fontRef idx="minor"/>
        </p:style>
        <p:txBody>
          <a:bodyPr lIns="90000" rIns="90000" tIns="45000" bIns="45000">
            <a:normAutofit/>
          </a:bodyPr>
          <a:p>
            <a:pPr marL="3960">
              <a:lnSpc>
                <a:spcPct val="90000"/>
              </a:lnSpc>
              <a:spcBef>
                <a:spcPts val="1001"/>
              </a:spcBef>
            </a:pPr>
            <a:endParaRPr b="0" lang="en-GB" sz="18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Maandelijks zwerfvuilwandelen</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Voorlichting geven op basisschool SWS Meeroevers, Dag van de Duurzaamheid</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Informatieavond, zoals vanavond</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Contact gemeente en bureau meerstad</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Adviseren nieuwbouwers (biobased bouwen, zonnepanelen, laadpalen)</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Zomermarkt duurzame artikelen en informatie verstrekken</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Nieuwe energieprojecten opzetten (zon, wind, laadpalen, …)?</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Elektrische deelauto´s faciliteren?</a:t>
            </a:r>
            <a:endParaRPr b="0" lang="en-GB" sz="2400" spc="-1" strike="noStrike">
              <a:latin typeface="Arial"/>
            </a:endParaRPr>
          </a:p>
        </p:txBody>
      </p:sp>
      <p:pic>
        <p:nvPicPr>
          <p:cNvPr id="172" name="Afbeelding 5" descr=""/>
          <p:cNvPicPr/>
          <p:nvPr/>
        </p:nvPicPr>
        <p:blipFill>
          <a:blip r:embed="rId1"/>
          <a:stretch/>
        </p:blipFill>
        <p:spPr>
          <a:xfrm>
            <a:off x="10524960" y="546120"/>
            <a:ext cx="1233360" cy="963000"/>
          </a:xfrm>
          <a:prstGeom prst="rect">
            <a:avLst/>
          </a:prstGeom>
          <a:ln>
            <a:noFill/>
          </a:ln>
        </p:spPr>
      </p:pic>
      <p:sp>
        <p:nvSpPr>
          <p:cNvPr id="173" name="CustomShape 3"/>
          <p:cNvSpPr/>
          <p:nvPr/>
        </p:nvSpPr>
        <p:spPr>
          <a:xfrm>
            <a:off x="1368000" y="6264000"/>
            <a:ext cx="7992000" cy="419760"/>
          </a:xfrm>
          <a:prstGeom prst="rect">
            <a:avLst/>
          </a:prstGeom>
          <a:noFill/>
          <a:ln>
            <a:noFill/>
          </a:ln>
        </p:spPr>
        <p:style>
          <a:lnRef idx="0"/>
          <a:fillRef idx="0"/>
          <a:effectRef idx="0"/>
          <a:fontRef idx="minor"/>
        </p:style>
        <p:txBody>
          <a:bodyPr lIns="90000" rIns="90000" tIns="45000" bIns="45000"/>
          <a:p>
            <a:pPr>
              <a:lnSpc>
                <a:spcPct val="100000"/>
              </a:lnSpc>
            </a:pPr>
            <a:r>
              <a:rPr b="1" i="1" lang="en-GB" sz="2600" spc="-1" strike="noStrike">
                <a:solidFill>
                  <a:srgbClr val="000000"/>
                </a:solidFill>
                <a:latin typeface="Calibri"/>
                <a:ea typeface="DejaVu Sans"/>
              </a:rPr>
              <a:t>→ </a:t>
            </a:r>
            <a:r>
              <a:rPr b="1" i="1" lang="en-GB" sz="2600" spc="-1" strike="noStrike">
                <a:solidFill>
                  <a:srgbClr val="000000"/>
                </a:solidFill>
                <a:latin typeface="Calibri"/>
                <a:ea typeface="DejaVu Sans"/>
              </a:rPr>
              <a:t>Meer leden + meer handjes = meer actie</a:t>
            </a:r>
            <a:endParaRPr b="0" lang="en-GB" sz="26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4" name="Afbeelding 161" descr=""/>
          <p:cNvPicPr/>
          <p:nvPr/>
        </p:nvPicPr>
        <p:blipFill>
          <a:blip r:embed="rId1"/>
          <a:stretch/>
        </p:blipFill>
        <p:spPr>
          <a:xfrm>
            <a:off x="6912000" y="2460600"/>
            <a:ext cx="4898880" cy="4098240"/>
          </a:xfrm>
          <a:prstGeom prst="rect">
            <a:avLst/>
          </a:prstGeom>
          <a:ln>
            <a:noFill/>
          </a:ln>
        </p:spPr>
      </p:pic>
      <p:sp>
        <p:nvSpPr>
          <p:cNvPr id="175" name="CustomShape 1"/>
          <p:cNvSpPr/>
          <p:nvPr/>
        </p:nvSpPr>
        <p:spPr>
          <a:xfrm>
            <a:off x="1554480" y="6035040"/>
            <a:ext cx="732600" cy="342000"/>
          </a:xfrm>
          <a:prstGeom prst="rect">
            <a:avLst/>
          </a:prstGeom>
          <a:noFill/>
          <a:ln>
            <a:noFill/>
          </a:ln>
        </p:spPr>
        <p:style>
          <a:lnRef idx="0"/>
          <a:fillRef idx="0"/>
          <a:effectRef idx="0"/>
          <a:fontRef idx="minor"/>
        </p:style>
      </p:sp>
      <p:sp>
        <p:nvSpPr>
          <p:cNvPr id="176" name="CustomShape 2"/>
          <p:cNvSpPr/>
          <p:nvPr/>
        </p:nvSpPr>
        <p:spPr>
          <a:xfrm>
            <a:off x="1554480" y="1566000"/>
            <a:ext cx="8493840" cy="891360"/>
          </a:xfrm>
          <a:prstGeom prst="rect">
            <a:avLst/>
          </a:prstGeom>
          <a:noFill/>
          <a:ln>
            <a:noFill/>
          </a:ln>
        </p:spPr>
        <p:style>
          <a:lnRef idx="0"/>
          <a:fillRef idx="0"/>
          <a:effectRef idx="0"/>
          <a:fontRef idx="minor"/>
        </p:style>
        <p:txBody>
          <a:bodyPr lIns="90000" rIns="90000" tIns="45000" bIns="45000"/>
          <a:p>
            <a:pPr>
              <a:lnSpc>
                <a:spcPct val="100000"/>
              </a:lnSpc>
            </a:pPr>
            <a:r>
              <a:rPr b="0" lang="en-GB" sz="5400" spc="-1" strike="noStrike">
                <a:solidFill>
                  <a:srgbClr val="000000"/>
                </a:solidFill>
                <a:latin typeface="Calibri Light"/>
                <a:ea typeface="DejaVu Sans"/>
              </a:rPr>
              <a:t>Presentatie Warmtepomp</a:t>
            </a:r>
            <a:endParaRPr b="0" lang="en-GB" sz="5400" spc="-1" strike="noStrike">
              <a:latin typeface="Arial"/>
            </a:endParaRPr>
          </a:p>
          <a:p>
            <a:pPr>
              <a:lnSpc>
                <a:spcPct val="100000"/>
              </a:lnSpc>
            </a:pPr>
            <a:endParaRPr b="0" lang="en-GB" sz="5400" spc="-1" strike="noStrike">
              <a:latin typeface="Arial"/>
            </a:endParaRPr>
          </a:p>
          <a:p>
            <a:pPr>
              <a:lnSpc>
                <a:spcPct val="100000"/>
              </a:lnSpc>
            </a:pPr>
            <a:r>
              <a:rPr b="0" lang="en-GB" sz="2400" spc="-1" strike="noStrike">
                <a:solidFill>
                  <a:srgbClr val="000000"/>
                </a:solidFill>
                <a:latin typeface="Calibri Light"/>
                <a:ea typeface="DejaVu Sans"/>
              </a:rPr>
              <a:t>Gerard Martinus</a:t>
            </a:r>
            <a:endParaRPr b="0" lang="en-GB" sz="2400" spc="-1" strike="noStrike">
              <a:latin typeface="Arial"/>
            </a:endParaRPr>
          </a:p>
          <a:p>
            <a:pPr>
              <a:lnSpc>
                <a:spcPct val="100000"/>
              </a:lnSpc>
            </a:pPr>
            <a:endParaRPr b="0" lang="en-GB" sz="2400" spc="-1" strike="noStrike">
              <a:latin typeface="Arial"/>
            </a:endParaRPr>
          </a:p>
          <a:p>
            <a:pPr>
              <a:lnSpc>
                <a:spcPct val="100000"/>
              </a:lnSpc>
            </a:pPr>
            <a:endParaRPr b="0" lang="en-GB" sz="24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609480" y="273600"/>
            <a:ext cx="10970640" cy="1143000"/>
          </a:xfrm>
          <a:prstGeom prst="rect">
            <a:avLst/>
          </a:prstGeom>
          <a:noFill/>
          <a:ln>
            <a:noFill/>
          </a:ln>
        </p:spPr>
        <p:style>
          <a:lnRef idx="0"/>
          <a:fillRef idx="0"/>
          <a:effectRef idx="0"/>
          <a:fontRef idx="minor"/>
        </p:style>
        <p:txBody>
          <a:bodyPr lIns="0" rIns="0" tIns="0" bIns="0" anchor="ctr"/>
          <a:p>
            <a:pPr>
              <a:lnSpc>
                <a:spcPct val="90000"/>
              </a:lnSpc>
            </a:pPr>
            <a:r>
              <a:rPr b="0" lang="en-GB" sz="4400" spc="-1" strike="noStrike">
                <a:solidFill>
                  <a:srgbClr val="000000"/>
                </a:solidFill>
                <a:latin typeface="Calibri Light"/>
                <a:ea typeface="DejaVu Sans"/>
              </a:rPr>
              <a:t>Onderwerpen</a:t>
            </a:r>
            <a:endParaRPr b="0" lang="en-GB" sz="4400" spc="-1" strike="noStrike">
              <a:latin typeface="Arial"/>
            </a:endParaRPr>
          </a:p>
        </p:txBody>
      </p:sp>
      <p:sp>
        <p:nvSpPr>
          <p:cNvPr id="178" name="CustomShape 2"/>
          <p:cNvSpPr/>
          <p:nvPr/>
        </p:nvSpPr>
        <p:spPr>
          <a:xfrm>
            <a:off x="609480" y="1604520"/>
            <a:ext cx="10970640" cy="3975480"/>
          </a:xfrm>
          <a:prstGeom prst="rect">
            <a:avLst/>
          </a:prstGeom>
          <a:noFill/>
          <a:ln>
            <a:noFill/>
          </a:ln>
        </p:spPr>
        <p:style>
          <a:lnRef idx="0"/>
          <a:fillRef idx="0"/>
          <a:effectRef idx="0"/>
          <a:fontRef idx="minor"/>
        </p:style>
        <p:txBody>
          <a:bodyPr lIns="0" rIns="0" tIns="0" bIns="0" anchor="ctr"/>
          <a:p>
            <a:pPr>
              <a:lnSpc>
                <a:spcPct val="90000"/>
              </a:lnSpc>
              <a:spcBef>
                <a:spcPts val="1001"/>
              </a:spcBef>
            </a:pPr>
            <a:r>
              <a:rPr b="0" lang="en-GB" sz="2800" spc="-1" strike="noStrike">
                <a:solidFill>
                  <a:srgbClr val="000000"/>
                </a:solidFill>
                <a:latin typeface="Calibri Light"/>
                <a:ea typeface="DejaVu Sans"/>
              </a:rPr>
              <a:t>Hoe werkt een warmtepomp?</a:t>
            </a:r>
            <a:endParaRPr b="0" lang="en-GB" sz="2800" spc="-1" strike="noStrike">
              <a:latin typeface="Arial"/>
            </a:endParaRPr>
          </a:p>
          <a:p>
            <a:pPr>
              <a:lnSpc>
                <a:spcPct val="90000"/>
              </a:lnSpc>
              <a:spcBef>
                <a:spcPts val="1001"/>
              </a:spcBef>
            </a:pPr>
            <a:r>
              <a:rPr b="0" lang="en-GB" sz="2800" spc="-1" strike="noStrike">
                <a:solidFill>
                  <a:srgbClr val="000000"/>
                </a:solidFill>
                <a:latin typeface="Calibri Light"/>
                <a:ea typeface="DejaVu Sans"/>
              </a:rPr>
              <a:t>Is dat nou een beetje efficient t.o.v. stoken op aardgas?</a:t>
            </a:r>
            <a:endParaRPr b="0" lang="en-GB" sz="2800" spc="-1" strike="noStrike">
              <a:latin typeface="Arial"/>
            </a:endParaRPr>
          </a:p>
          <a:p>
            <a:pPr>
              <a:lnSpc>
                <a:spcPct val="90000"/>
              </a:lnSpc>
              <a:spcBef>
                <a:spcPts val="1001"/>
              </a:spcBef>
            </a:pPr>
            <a:r>
              <a:rPr b="0" lang="en-GB" sz="2800" spc="-1" strike="noStrike">
                <a:solidFill>
                  <a:srgbClr val="000000"/>
                </a:solidFill>
                <a:latin typeface="Calibri Light"/>
                <a:ea typeface="DejaVu Sans"/>
              </a:rPr>
              <a:t>Welke type warmtepompen zijn er?</a:t>
            </a:r>
            <a:endParaRPr b="0" lang="en-GB" sz="2800" spc="-1" strike="noStrike">
              <a:latin typeface="Arial"/>
            </a:endParaRPr>
          </a:p>
          <a:p>
            <a:pPr>
              <a:lnSpc>
                <a:spcPct val="90000"/>
              </a:lnSpc>
              <a:spcBef>
                <a:spcPts val="1001"/>
              </a:spcBef>
            </a:pPr>
            <a:r>
              <a:rPr b="0" lang="en-GB" sz="2800" spc="-1" strike="noStrike">
                <a:solidFill>
                  <a:srgbClr val="000000"/>
                </a:solidFill>
                <a:latin typeface="Calibri Light"/>
                <a:ea typeface="DejaVu Sans"/>
              </a:rPr>
              <a:t>Hoeveel verbruikt een warmtepomp?</a:t>
            </a:r>
            <a:endParaRPr b="0" lang="en-GB" sz="2800" spc="-1" strike="noStrike">
              <a:latin typeface="Arial"/>
            </a:endParaRPr>
          </a:p>
          <a:p>
            <a:pPr>
              <a:lnSpc>
                <a:spcPct val="90000"/>
              </a:lnSpc>
              <a:spcBef>
                <a:spcPts val="1001"/>
              </a:spcBef>
            </a:pPr>
            <a:r>
              <a:rPr b="0" lang="en-GB" sz="2800" spc="-1" strike="noStrike">
                <a:solidFill>
                  <a:srgbClr val="000000"/>
                </a:solidFill>
                <a:latin typeface="Calibri Light"/>
                <a:ea typeface="DejaVu Sans"/>
              </a:rPr>
              <a:t>Heb jij al iemand voor het onderhoud?</a:t>
            </a:r>
            <a:endParaRPr b="0" lang="en-GB" sz="2800" spc="-1" strike="noStrike">
              <a:latin typeface="Arial"/>
            </a:endParaRPr>
          </a:p>
          <a:p>
            <a:pPr>
              <a:lnSpc>
                <a:spcPct val="90000"/>
              </a:lnSpc>
              <a:spcBef>
                <a:spcPts val="1001"/>
              </a:spcBef>
            </a:pPr>
            <a:endParaRPr b="0" lang="en-GB" sz="2800" spc="-1" strike="noStrike">
              <a:latin typeface="Arial"/>
            </a:endParaRPr>
          </a:p>
        </p:txBody>
      </p:sp>
      <p:pic>
        <p:nvPicPr>
          <p:cNvPr id="179" name="Afbeelding 5" descr=""/>
          <p:cNvPicPr/>
          <p:nvPr/>
        </p:nvPicPr>
        <p:blipFill>
          <a:blip r:embed="rId1"/>
          <a:stretch/>
        </p:blipFill>
        <p:spPr>
          <a:xfrm>
            <a:off x="10524960" y="546480"/>
            <a:ext cx="1233360" cy="96300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Werkingsprincipe warmtepomp</a:t>
            </a:r>
            <a:endParaRPr b="0" lang="en-GB" sz="3600" spc="-1" strike="noStrike">
              <a:latin typeface="Arial"/>
            </a:endParaRPr>
          </a:p>
        </p:txBody>
      </p:sp>
      <p:pic>
        <p:nvPicPr>
          <p:cNvPr id="181" name="Afbeelding 6" descr=""/>
          <p:cNvPicPr/>
          <p:nvPr/>
        </p:nvPicPr>
        <p:blipFill>
          <a:blip r:embed="rId1"/>
          <a:stretch/>
        </p:blipFill>
        <p:spPr>
          <a:xfrm>
            <a:off x="10524960" y="546120"/>
            <a:ext cx="1233360" cy="963000"/>
          </a:xfrm>
          <a:prstGeom prst="rect">
            <a:avLst/>
          </a:prstGeom>
          <a:ln>
            <a:noFill/>
          </a:ln>
        </p:spPr>
      </p:pic>
      <p:pic>
        <p:nvPicPr>
          <p:cNvPr id="182" name="Afbeelding 3" descr=""/>
          <p:cNvPicPr/>
          <p:nvPr/>
        </p:nvPicPr>
        <p:blipFill>
          <a:blip r:embed="rId2"/>
          <a:stretch/>
        </p:blipFill>
        <p:spPr>
          <a:xfrm>
            <a:off x="838080" y="1688400"/>
            <a:ext cx="9996120" cy="462852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838080" y="365040"/>
            <a:ext cx="10510200" cy="13201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Rendement warmtepomp</a:t>
            </a:r>
            <a:endParaRPr b="0" lang="en-GB" sz="3600" spc="-1" strike="noStrike">
              <a:latin typeface="Arial"/>
            </a:endParaRPr>
          </a:p>
        </p:txBody>
      </p:sp>
      <p:sp>
        <p:nvSpPr>
          <p:cNvPr id="184" name="CustomShape 2"/>
          <p:cNvSpPr/>
          <p:nvPr/>
        </p:nvSpPr>
        <p:spPr>
          <a:xfrm>
            <a:off x="838080" y="1825560"/>
            <a:ext cx="10510200" cy="4345920"/>
          </a:xfrm>
          <a:prstGeom prst="rect">
            <a:avLst/>
          </a:prstGeom>
          <a:noFill/>
          <a:ln>
            <a:noFill/>
          </a:ln>
        </p:spPr>
        <p:style>
          <a:lnRef idx="0"/>
          <a:fillRef idx="0"/>
          <a:effectRef idx="0"/>
          <a:fontRef idx="minor"/>
        </p:style>
        <p:txBody>
          <a:bodyPr lIns="90000" rIns="90000" tIns="45000" bIns="45000"/>
          <a:p>
            <a:pPr lvl="1" marL="685800" indent="-223200">
              <a:lnSpc>
                <a:spcPct val="90000"/>
              </a:lnSpc>
              <a:spcBef>
                <a:spcPts val="1800"/>
              </a:spcBef>
              <a:buClr>
                <a:srgbClr val="000000"/>
              </a:buClr>
              <a:buFont typeface="Arial"/>
              <a:buChar char="•"/>
            </a:pPr>
            <a:r>
              <a:rPr b="0" lang="en-GB" sz="2000" spc="-1" strike="noStrike">
                <a:solidFill>
                  <a:srgbClr val="000000"/>
                </a:solidFill>
                <a:latin typeface="Calibri Light"/>
                <a:ea typeface="DejaVu Sans"/>
              </a:rPr>
              <a:t>De prestatie van een warmtepomp wordt weergegeven in de </a:t>
            </a:r>
            <a:r>
              <a:rPr b="0" i="1" lang="en-GB" sz="2000" spc="-1" strike="noStrike">
                <a:solidFill>
                  <a:srgbClr val="000000"/>
                </a:solidFill>
                <a:latin typeface="Calibri Light"/>
                <a:ea typeface="DejaVu Sans"/>
              </a:rPr>
              <a:t>coefficient of performance </a:t>
            </a:r>
            <a:r>
              <a:rPr b="0" lang="en-GB" sz="2000" spc="-1" strike="noStrike">
                <a:solidFill>
                  <a:srgbClr val="000000"/>
                </a:solidFill>
                <a:latin typeface="Calibri Light"/>
                <a:ea typeface="DejaVu Sans"/>
              </a:rPr>
              <a:t>(COP) </a:t>
            </a:r>
            <a:endParaRPr b="0" lang="en-GB" sz="2000" spc="-1" strike="noStrike">
              <a:latin typeface="Arial"/>
            </a:endParaRPr>
          </a:p>
          <a:p>
            <a:pPr lvl="2" marL="1143000" indent="-223200">
              <a:lnSpc>
                <a:spcPct val="90000"/>
              </a:lnSpc>
              <a:spcBef>
                <a:spcPts val="1800"/>
              </a:spcBef>
              <a:buClr>
                <a:srgbClr val="000000"/>
              </a:buClr>
              <a:buFont typeface="Arial"/>
              <a:buChar char="•"/>
            </a:pPr>
            <a:r>
              <a:rPr b="0" lang="en-GB" sz="2000" spc="-1" strike="noStrike">
                <a:solidFill>
                  <a:srgbClr val="000000"/>
                </a:solidFill>
                <a:latin typeface="Calibri Light"/>
                <a:ea typeface="DejaVu Sans"/>
              </a:rPr>
              <a:t>Dit is een maat voor de hoeveelheid warmte die een warmtepomp kan leveren per verbruikte kWh (elektriciteit).</a:t>
            </a:r>
            <a:endParaRPr b="0" lang="en-GB" sz="2000" spc="-1" strike="noStrike">
              <a:latin typeface="Arial"/>
            </a:endParaRPr>
          </a:p>
          <a:p>
            <a:pPr lvl="2" marL="1143000" indent="-223200">
              <a:lnSpc>
                <a:spcPct val="90000"/>
              </a:lnSpc>
              <a:spcBef>
                <a:spcPts val="1800"/>
              </a:spcBef>
              <a:buClr>
                <a:srgbClr val="000000"/>
              </a:buClr>
              <a:buFont typeface="Arial"/>
              <a:buChar char="•"/>
            </a:pPr>
            <a:r>
              <a:rPr b="0" lang="en-GB" sz="2000" spc="-1" strike="noStrike">
                <a:solidFill>
                  <a:srgbClr val="000000"/>
                </a:solidFill>
                <a:latin typeface="Calibri Light"/>
                <a:ea typeface="DejaVu Sans"/>
              </a:rPr>
              <a:t>De in de technische documentatie genoemde waarde is bepaald onder gestandaardiseerde omstandigheden</a:t>
            </a:r>
            <a:endParaRPr b="0" lang="en-GB" sz="2000" spc="-1" strike="noStrike">
              <a:latin typeface="Arial"/>
            </a:endParaRPr>
          </a:p>
          <a:p>
            <a:pPr lvl="2" marL="1143000" indent="-223200">
              <a:lnSpc>
                <a:spcPct val="90000"/>
              </a:lnSpc>
              <a:spcBef>
                <a:spcPts val="1800"/>
              </a:spcBef>
              <a:buClr>
                <a:srgbClr val="000000"/>
              </a:buClr>
              <a:buFont typeface="Arial"/>
              <a:buChar char="•"/>
            </a:pPr>
            <a:r>
              <a:rPr b="0" lang="en-GB" sz="2000" spc="-1" strike="noStrike">
                <a:solidFill>
                  <a:srgbClr val="000000"/>
                </a:solidFill>
                <a:latin typeface="Calibri Light"/>
                <a:ea typeface="DejaVu Sans"/>
              </a:rPr>
              <a:t>De waarde is afhankelijk van externe omstandigheden, zoals temperatuur van de bron</a:t>
            </a:r>
            <a:endParaRPr b="0" lang="en-GB" sz="2000" spc="-1" strike="noStrike">
              <a:latin typeface="Arial"/>
            </a:endParaRPr>
          </a:p>
          <a:p>
            <a:pPr lvl="1" marL="685800" indent="-223200">
              <a:lnSpc>
                <a:spcPct val="90000"/>
              </a:lnSpc>
              <a:spcBef>
                <a:spcPts val="1800"/>
              </a:spcBef>
              <a:buClr>
                <a:srgbClr val="000000"/>
              </a:buClr>
              <a:buFont typeface="Arial"/>
              <a:buChar char="•"/>
            </a:pPr>
            <a:r>
              <a:rPr b="0" lang="en-GB" sz="2000" spc="-1" strike="noStrike">
                <a:solidFill>
                  <a:srgbClr val="000000"/>
                </a:solidFill>
                <a:latin typeface="Calibri Light"/>
                <a:ea typeface="DejaVu Sans"/>
              </a:rPr>
              <a:t>Wat belangrijker is, is het rendement over het stookseizoen: de </a:t>
            </a:r>
            <a:r>
              <a:rPr b="0" i="1" lang="en-GB" sz="2000" spc="-1" strike="noStrike">
                <a:solidFill>
                  <a:srgbClr val="000000"/>
                </a:solidFill>
                <a:latin typeface="Calibri Light"/>
                <a:ea typeface="DejaVu Sans"/>
              </a:rPr>
              <a:t>Seasonal Performance Factor</a:t>
            </a:r>
            <a:r>
              <a:rPr b="0" lang="en-GB" sz="2000" spc="-1" strike="noStrike">
                <a:solidFill>
                  <a:srgbClr val="000000"/>
                </a:solidFill>
                <a:latin typeface="Calibri Light"/>
                <a:ea typeface="DejaVu Sans"/>
              </a:rPr>
              <a:t> (SPF).  Dit is opbrengst gemiddeld over het stookseizoen</a:t>
            </a:r>
            <a:endParaRPr b="0" lang="en-GB" sz="2000" spc="-1" strike="noStrike">
              <a:latin typeface="Arial"/>
            </a:endParaRPr>
          </a:p>
          <a:p>
            <a:pPr lvl="1" marL="685800" indent="-223200">
              <a:lnSpc>
                <a:spcPct val="90000"/>
              </a:lnSpc>
              <a:spcBef>
                <a:spcPts val="1800"/>
              </a:spcBef>
              <a:buClr>
                <a:srgbClr val="000000"/>
              </a:buClr>
              <a:buFont typeface="Arial"/>
              <a:buChar char="•"/>
            </a:pPr>
            <a:r>
              <a:rPr b="0" lang="en-GB" sz="2000" spc="-1" strike="noStrike">
                <a:solidFill>
                  <a:srgbClr val="000000"/>
                </a:solidFill>
                <a:latin typeface="Calibri Light"/>
                <a:ea typeface="DejaVu Sans"/>
              </a:rPr>
              <a:t>Om het energiegebruik van de warmtepomp te bereken is de SPF een betere grootheid omdat deze dichter bij de praktijksituatie ligt</a:t>
            </a:r>
            <a:endParaRPr b="0" lang="en-GB" sz="2000" spc="-1" strike="noStrike">
              <a:latin typeface="Arial"/>
            </a:endParaRPr>
          </a:p>
        </p:txBody>
      </p:sp>
      <p:pic>
        <p:nvPicPr>
          <p:cNvPr id="185" name="Afbeelding 6" descr=""/>
          <p:cNvPicPr/>
          <p:nvPr/>
        </p:nvPicPr>
        <p:blipFill>
          <a:blip r:embed="rId1"/>
          <a:stretch/>
        </p:blipFill>
        <p:spPr>
          <a:xfrm>
            <a:off x="10524960" y="546120"/>
            <a:ext cx="1233360" cy="963000"/>
          </a:xfrm>
          <a:prstGeom prst="rect">
            <a:avLst/>
          </a:prstGeom>
          <a:ln>
            <a:noFill/>
          </a:ln>
        </p:spPr>
      </p:pic>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LibreOffice/6.0.4.2$Windows_X86_64 LibreOffice_project/9b0d9b32d5dcda91d2f1a96dc04c645c450872bf</Application>
  <Words>1318</Words>
  <Paragraphs>190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2019-03-11T20:28:25Z</dcterms:created>
  <dc:creator>Gerard</dc:creator>
  <dc:description/>
  <dc:language>en-BS</dc:language>
  <cp:lastModifiedBy/>
  <dcterms:modified xsi:type="dcterms:W3CDTF">2024-01-19T14:45:12Z</dcterms:modified>
  <cp:revision>94</cp:revision>
  <dc:subject/>
  <dc:title>Jaarverslag 2018</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3</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6</vt:i4>
  </property>
  <property fmtid="{D5CDD505-2E9C-101B-9397-08002B2CF9AE}" pid="8" name="PresentationFormat">
    <vt:lpwstr>Breedbeeld</vt:lpwstr>
  </property>
  <property fmtid="{D5CDD505-2E9C-101B-9397-08002B2CF9AE}" pid="9" name="ScaleCrop">
    <vt:bool>0</vt:bool>
  </property>
  <property fmtid="{D5CDD505-2E9C-101B-9397-08002B2CF9AE}" pid="10" name="ShareDoc">
    <vt:bool>0</vt:bool>
  </property>
  <property fmtid="{D5CDD505-2E9C-101B-9397-08002B2CF9AE}" pid="11" name="Slides">
    <vt:i4>37</vt:i4>
  </property>
</Properties>
</file>